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Arimo" panose="020B0604020202020204" pitchFamily="34" charset="0"/>
      <p:regular r:id="rId19"/>
    </p:embeddedFont>
    <p:embeddedFont>
      <p:font typeface="Arimo Bold" panose="020B0704020202020204" pitchFamily="34" charset="0"/>
      <p:regular r:id="rId20"/>
    </p:embeddedFont>
    <p:embeddedFont>
      <p:font typeface="Arimo Bold Italics" panose="020B0704020202090204" pitchFamily="34" charset="0"/>
      <p:regular r:id="rId21"/>
    </p:embeddedFont>
    <p:embeddedFont>
      <p:font typeface="Arimo Italics" panose="020B0604020202090204" pitchFamily="34" charset="0"/>
      <p:regular r:id="rId22"/>
    </p:embeddedFont>
    <p:embeddedFont>
      <p:font typeface="Bobby Jones" pitchFamily="2" charset="0"/>
      <p:regular r:id="rId23"/>
    </p:embeddedFont>
    <p:embeddedFont>
      <p:font typeface="Canva Sans" panose="020B0503030501040103" pitchFamily="34" charset="0"/>
      <p:regular r:id="rId24"/>
    </p:embeddedFont>
    <p:embeddedFont>
      <p:font typeface="Canva Sans Bold" panose="020B0803030501040103" pitchFamily="34" charset="0"/>
      <p:regular r:id="rId25"/>
    </p:embeddedFont>
    <p:embeddedFont>
      <p:font typeface="Canva Sans Bold Italics" panose="020B0803030501040103" pitchFamily="34" charset="0"/>
      <p:regular r:id="rId26"/>
    </p:embeddedFont>
    <p:embeddedFont>
      <p:font typeface="Canva Sans Italics" panose="020B0503030501040103" pitchFamily="34" charset="0"/>
      <p:regular r:id="rId27"/>
    </p:embeddedFont>
    <p:embeddedFont>
      <p:font typeface="Canva Sans Medium" panose="020B0603030501040103" pitchFamily="34" charset="0"/>
      <p:regular r:id="rId28"/>
    </p:embeddedFont>
    <p:embeddedFont>
      <p:font typeface="Canva Sans Medium Italics" panose="020B0603030501040103" pitchFamily="34" charset="0"/>
      <p:regular r:id="rId29"/>
    </p:embeddedFont>
    <p:embeddedFont>
      <p:font typeface="Clear Sans" panose="020B0503030202020304" pitchFamily="34" charset="0"/>
      <p:regular r:id="rId30"/>
    </p:embeddedFont>
    <p:embeddedFont>
      <p:font typeface="Clear Sans Bold" panose="020B0803030202020304" pitchFamily="34" charset="0"/>
      <p:regular r:id="rId31"/>
    </p:embeddedFont>
    <p:embeddedFont>
      <p:font typeface="Clear Sans Bold Italics" panose="020B0803030202090304" pitchFamily="34" charset="0"/>
      <p:regular r:id="rId32"/>
    </p:embeddedFont>
    <p:embeddedFont>
      <p:font typeface="Clear Sans Italics" panose="020B0503030202090304" pitchFamily="34" charset="0"/>
      <p:regular r:id="rId33"/>
    </p:embeddedFont>
    <p:embeddedFont>
      <p:font typeface="Clear Sans Light" panose="020B0303030202020304" pitchFamily="34" charset="0"/>
      <p:regular r:id="rId34"/>
    </p:embeddedFont>
    <p:embeddedFont>
      <p:font typeface="Clear Sans Medium" panose="020B0603030202020304" pitchFamily="34" charset="0"/>
      <p:regular r:id="rId35"/>
    </p:embeddedFont>
    <p:embeddedFont>
      <p:font typeface="Clear Sans Medium Italics" panose="020B0603030202090304" pitchFamily="34" charset="0"/>
      <p:regular r:id="rId36"/>
    </p:embeddedFont>
    <p:embeddedFont>
      <p:font typeface="Clear Sans Thin" panose="020B0203030202020304" pitchFamily="34" charset="0"/>
      <p:regular r:id="rId37"/>
    </p:embeddedFont>
    <p:embeddedFont>
      <p:font typeface="Knewave" panose="02000806000000020004" pitchFamily="2" charset="0"/>
      <p:regular r:id="rId38"/>
    </p:embeddedFont>
    <p:embeddedFont>
      <p:font typeface="Kollektif" panose="020B0604020101010102" pitchFamily="34" charset="0"/>
      <p:regular r:id="rId39"/>
    </p:embeddedFont>
    <p:embeddedFont>
      <p:font typeface="Kollektif Bold" panose="020B0604020101010102" pitchFamily="34" charset="0"/>
      <p:regular r:id="rId40"/>
    </p:embeddedFont>
    <p:embeddedFont>
      <p:font typeface="Kollektif Bold Italics" panose="020B0604020101010102" pitchFamily="34" charset="0"/>
      <p:regular r:id="rId41"/>
    </p:embeddedFont>
    <p:embeddedFont>
      <p:font typeface="Kollektif Italics" panose="020B0604020101010102" pitchFamily="34" charset="0"/>
      <p:regular r:id="rId42"/>
    </p:embeddedFont>
    <p:embeddedFont>
      <p:font typeface="Open Sans" panose="020B0606030504020204" pitchFamily="34" charset="0"/>
      <p:regular r:id="rId43"/>
    </p:embeddedFont>
    <p:embeddedFont>
      <p:font typeface="Open Sans Bold" panose="020B0806030504020204" pitchFamily="34" charset="0"/>
      <p:regular r:id="rId44"/>
    </p:embeddedFont>
    <p:embeddedFont>
      <p:font typeface="Open Sans Bold Italics" panose="020B0806030504020204" pitchFamily="34" charset="0"/>
      <p:regular r:id="rId45"/>
    </p:embeddedFont>
    <p:embeddedFont>
      <p:font typeface="Open Sans Italics" panose="020B0606030504020204" pitchFamily="34" charset="0"/>
      <p:regular r:id="rId46"/>
    </p:embeddedFont>
    <p:embeddedFont>
      <p:font typeface="Open Sans Light" panose="020B0306030504020204" pitchFamily="34" charset="0"/>
      <p:regular r:id="rId47"/>
    </p:embeddedFont>
    <p:embeddedFont>
      <p:font typeface="Open Sans Light Italics" panose="020B0306030504020204" pitchFamily="34" charset="0"/>
      <p:regular r:id="rId48"/>
    </p:embeddedFont>
    <p:embeddedFont>
      <p:font typeface="Open Sans Ultra-Bold" pitchFamily="2" charset="0"/>
      <p:regular r:id="rId49"/>
    </p:embeddedFont>
    <p:embeddedFont>
      <p:font typeface="Open Sans Ultra-Bold Italics" pitchFamily="2" charset="0"/>
      <p:regular r:id="rId50"/>
    </p:embeddedFont>
    <p:embeddedFont>
      <p:font typeface="Sniglet" pitchFamily="82" charset="0"/>
      <p:regular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font" Target="fonts/font8.fntdata" /><Relationship Id="rId39" Type="http://schemas.openxmlformats.org/officeDocument/2006/relationships/font" Target="fonts/font21.fntdata" /><Relationship Id="rId21" Type="http://schemas.openxmlformats.org/officeDocument/2006/relationships/font" Target="fonts/font3.fntdata" /><Relationship Id="rId34" Type="http://schemas.openxmlformats.org/officeDocument/2006/relationships/font" Target="fonts/font16.fntdata" /><Relationship Id="rId42" Type="http://schemas.openxmlformats.org/officeDocument/2006/relationships/font" Target="fonts/font24.fntdata" /><Relationship Id="rId47" Type="http://schemas.openxmlformats.org/officeDocument/2006/relationships/font" Target="fonts/font29.fntdata" /><Relationship Id="rId50" Type="http://schemas.openxmlformats.org/officeDocument/2006/relationships/font" Target="fonts/font32.fntdata" /><Relationship Id="rId55" Type="http://schemas.openxmlformats.org/officeDocument/2006/relationships/tableStyles" Target="tableStyle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font" Target="fonts/font7.fntdata" /><Relationship Id="rId33" Type="http://schemas.openxmlformats.org/officeDocument/2006/relationships/font" Target="fonts/font15.fntdata" /><Relationship Id="rId38" Type="http://schemas.openxmlformats.org/officeDocument/2006/relationships/font" Target="fonts/font20.fntdata" /><Relationship Id="rId46" Type="http://schemas.openxmlformats.org/officeDocument/2006/relationships/font" Target="fonts/font28.fntdata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font" Target="fonts/font2.fntdata" /><Relationship Id="rId29" Type="http://schemas.openxmlformats.org/officeDocument/2006/relationships/font" Target="fonts/font11.fntdata" /><Relationship Id="rId41" Type="http://schemas.openxmlformats.org/officeDocument/2006/relationships/font" Target="fonts/font23.fntdata" /><Relationship Id="rId54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font" Target="fonts/font6.fntdata" /><Relationship Id="rId32" Type="http://schemas.openxmlformats.org/officeDocument/2006/relationships/font" Target="fonts/font14.fntdata" /><Relationship Id="rId37" Type="http://schemas.openxmlformats.org/officeDocument/2006/relationships/font" Target="fonts/font19.fntdata" /><Relationship Id="rId40" Type="http://schemas.openxmlformats.org/officeDocument/2006/relationships/font" Target="fonts/font22.fntdata" /><Relationship Id="rId45" Type="http://schemas.openxmlformats.org/officeDocument/2006/relationships/font" Target="fonts/font27.fntdata" /><Relationship Id="rId53" Type="http://schemas.openxmlformats.org/officeDocument/2006/relationships/viewProps" Target="viewProp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font" Target="fonts/font5.fntdata" /><Relationship Id="rId28" Type="http://schemas.openxmlformats.org/officeDocument/2006/relationships/font" Target="fonts/font10.fntdata" /><Relationship Id="rId36" Type="http://schemas.openxmlformats.org/officeDocument/2006/relationships/font" Target="fonts/font18.fntdata" /><Relationship Id="rId49" Type="http://schemas.openxmlformats.org/officeDocument/2006/relationships/font" Target="fonts/font31.fntdata" /><Relationship Id="rId10" Type="http://schemas.openxmlformats.org/officeDocument/2006/relationships/slide" Target="slides/slide9.xml" /><Relationship Id="rId19" Type="http://schemas.openxmlformats.org/officeDocument/2006/relationships/font" Target="fonts/font1.fntdata" /><Relationship Id="rId31" Type="http://schemas.openxmlformats.org/officeDocument/2006/relationships/font" Target="fonts/font13.fntdata" /><Relationship Id="rId44" Type="http://schemas.openxmlformats.org/officeDocument/2006/relationships/font" Target="fonts/font26.fntdata" /><Relationship Id="rId52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font" Target="fonts/font4.fntdata" /><Relationship Id="rId27" Type="http://schemas.openxmlformats.org/officeDocument/2006/relationships/font" Target="fonts/font9.fntdata" /><Relationship Id="rId30" Type="http://schemas.openxmlformats.org/officeDocument/2006/relationships/font" Target="fonts/font12.fntdata" /><Relationship Id="rId35" Type="http://schemas.openxmlformats.org/officeDocument/2006/relationships/font" Target="fonts/font17.fntdata" /><Relationship Id="rId43" Type="http://schemas.openxmlformats.org/officeDocument/2006/relationships/font" Target="fonts/font25.fntdata" /><Relationship Id="rId48" Type="http://schemas.openxmlformats.org/officeDocument/2006/relationships/font" Target="fonts/font30.fntdata" /><Relationship Id="rId8" Type="http://schemas.openxmlformats.org/officeDocument/2006/relationships/slide" Target="slides/slide7.xml" /><Relationship Id="rId51" Type="http://schemas.openxmlformats.org/officeDocument/2006/relationships/font" Target="fonts/font33.fntdata" /><Relationship Id="rId3" Type="http://schemas.openxmlformats.org/officeDocument/2006/relationships/slide" Target="slides/slide2.xml" /></Relationships>
</file>

<file path=ppt/media/image1.png>
</file>

<file path=ppt/media/image10.jpeg>
</file>

<file path=ppt/media/image11.jpeg>
</file>

<file path=ppt/media/image12.png>
</file>

<file path=ppt/media/image13.svg>
</file>

<file path=ppt/media/image14.jpeg>
</file>

<file path=ppt/media/image15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 /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10" Type="http://schemas.openxmlformats.org/officeDocument/2006/relationships/image" Target="../media/image13.svg" /><Relationship Id="rId4" Type="http://schemas.openxmlformats.org/officeDocument/2006/relationships/image" Target="../media/image3.png" /><Relationship Id="rId9" Type="http://schemas.openxmlformats.org/officeDocument/2006/relationships/image" Target="../media/image12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 /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2.svg" /><Relationship Id="rId4" Type="http://schemas.openxmlformats.org/officeDocument/2006/relationships/image" Target="../media/image1.pn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 /><Relationship Id="rId7" Type="http://schemas.openxmlformats.org/officeDocument/2006/relationships/image" Target="../media/image2.sv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.png" /><Relationship Id="rId5" Type="http://schemas.openxmlformats.org/officeDocument/2006/relationships/image" Target="../media/image6.svg" /><Relationship Id="rId4" Type="http://schemas.openxmlformats.org/officeDocument/2006/relationships/image" Target="../media/image5.png" 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 /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Relationship Id="rId9" Type="http://schemas.openxmlformats.org/officeDocument/2006/relationships/image" Target="../media/image8.svg" 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 /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Relationship Id="rId9" Type="http://schemas.openxmlformats.org/officeDocument/2006/relationships/image" Target="../media/image8.svg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 /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Relationship Id="rId9" Type="http://schemas.openxmlformats.org/officeDocument/2006/relationships/image" Target="../media/image8.svg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 /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6.svg" /><Relationship Id="rId4" Type="http://schemas.openxmlformats.org/officeDocument/2006/relationships/image" Target="../media/image5.png" 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 /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Relationship Id="rId9" Type="http://schemas.openxmlformats.org/officeDocument/2006/relationships/image" Target="../media/image8.svg" 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 /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Relationship Id="rId9" Type="http://schemas.openxmlformats.org/officeDocument/2006/relationships/image" Target="../media/image8.svg" 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 /><Relationship Id="rId3" Type="http://schemas.openxmlformats.org/officeDocument/2006/relationships/image" Target="../media/image2.svg" /><Relationship Id="rId7" Type="http://schemas.openxmlformats.org/officeDocument/2006/relationships/image" Target="../media/image6.sv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641346" y="6951854"/>
            <a:ext cx="4178745" cy="4953254"/>
          </a:xfrm>
          <a:custGeom>
            <a:avLst/>
            <a:gdLst/>
            <a:ahLst/>
            <a:cxnLst/>
            <a:rect l="l" t="t" r="r" b="b"/>
            <a:pathLst>
              <a:path w="4178745" h="4953254">
                <a:moveTo>
                  <a:pt x="0" y="0"/>
                </a:moveTo>
                <a:lnTo>
                  <a:pt x="4178746" y="0"/>
                </a:lnTo>
                <a:lnTo>
                  <a:pt x="4178746" y="4953254"/>
                </a:lnTo>
                <a:lnTo>
                  <a:pt x="0" y="49532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3771138">
            <a:off x="15635300" y="-1854681"/>
            <a:ext cx="4601363" cy="5454202"/>
          </a:xfrm>
          <a:custGeom>
            <a:avLst/>
            <a:gdLst/>
            <a:ahLst/>
            <a:cxnLst/>
            <a:rect l="l" t="t" r="r" b="b"/>
            <a:pathLst>
              <a:path w="4601363" h="5454202">
                <a:moveTo>
                  <a:pt x="0" y="0"/>
                </a:moveTo>
                <a:lnTo>
                  <a:pt x="4601363" y="0"/>
                </a:lnTo>
                <a:lnTo>
                  <a:pt x="4601363" y="5454202"/>
                </a:lnTo>
                <a:lnTo>
                  <a:pt x="0" y="54542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2215717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266257" y="2990748"/>
            <a:ext cx="12422259" cy="2022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44"/>
              </a:lnSpc>
            </a:pPr>
            <a:r>
              <a:rPr lang="en-US" sz="11163" spc="558">
                <a:solidFill>
                  <a:srgbClr val="474A53"/>
                </a:solidFill>
                <a:latin typeface="Knewave Bold"/>
              </a:rPr>
              <a:t>LIC OF INDIA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649322" y="5904799"/>
            <a:ext cx="6643373" cy="3353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18"/>
              </a:lnSpc>
            </a:pPr>
            <a:r>
              <a:rPr lang="en-US" sz="3727">
                <a:solidFill>
                  <a:srgbClr val="975B3F"/>
                </a:solidFill>
                <a:latin typeface="Kollektif"/>
              </a:rPr>
              <a:t>Presented by</a:t>
            </a:r>
          </a:p>
          <a:p>
            <a:pPr algn="ctr">
              <a:lnSpc>
                <a:spcPts val="5218"/>
              </a:lnSpc>
            </a:pPr>
            <a:r>
              <a:rPr lang="en-US" sz="3727">
                <a:solidFill>
                  <a:srgbClr val="975B3F"/>
                </a:solidFill>
                <a:latin typeface="Kollektif"/>
              </a:rPr>
              <a:t>Alivelu (TL)</a:t>
            </a:r>
          </a:p>
          <a:p>
            <a:pPr algn="ctr">
              <a:lnSpc>
                <a:spcPts val="5218"/>
              </a:lnSpc>
            </a:pPr>
            <a:r>
              <a:rPr lang="en-US" sz="3727">
                <a:solidFill>
                  <a:srgbClr val="975B3F"/>
                </a:solidFill>
                <a:latin typeface="Kollektif"/>
              </a:rPr>
              <a:t>Pushpa </a:t>
            </a:r>
          </a:p>
          <a:p>
            <a:pPr algn="ctr">
              <a:lnSpc>
                <a:spcPts val="5218"/>
              </a:lnSpc>
            </a:pPr>
            <a:r>
              <a:rPr lang="en-US" sz="3727">
                <a:solidFill>
                  <a:srgbClr val="975B3F"/>
                </a:solidFill>
                <a:latin typeface="Kollektif"/>
              </a:rPr>
              <a:t>Sreya</a:t>
            </a:r>
          </a:p>
          <a:p>
            <a:pPr algn="ctr">
              <a:lnSpc>
                <a:spcPts val="5218"/>
              </a:lnSpc>
            </a:pPr>
            <a:r>
              <a:rPr lang="en-US" sz="3727">
                <a:solidFill>
                  <a:srgbClr val="975B3F"/>
                </a:solidFill>
                <a:latin typeface="Kollektif"/>
              </a:rPr>
              <a:t>Rambabu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415077" y="4684049"/>
            <a:ext cx="9457846" cy="737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81"/>
              </a:lnSpc>
            </a:pPr>
            <a:r>
              <a:rPr lang="en-US" sz="3654" spc="182">
                <a:solidFill>
                  <a:srgbClr val="474A53"/>
                </a:solidFill>
                <a:latin typeface="Kollektif Bold"/>
              </a:rPr>
              <a:t>DIGITAL MARKETING PROJECT WORK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707334" y="6817920"/>
            <a:ext cx="3763119" cy="4460593"/>
          </a:xfrm>
          <a:custGeom>
            <a:avLst/>
            <a:gdLst/>
            <a:ahLst/>
            <a:cxnLst/>
            <a:rect l="l" t="t" r="r" b="b"/>
            <a:pathLst>
              <a:path w="3763119" h="4460593">
                <a:moveTo>
                  <a:pt x="0" y="0"/>
                </a:moveTo>
                <a:lnTo>
                  <a:pt x="3763119" y="0"/>
                </a:lnTo>
                <a:lnTo>
                  <a:pt x="3763119" y="4460594"/>
                </a:lnTo>
                <a:lnTo>
                  <a:pt x="0" y="4460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8331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3771138">
            <a:off x="15698790" y="-1817663"/>
            <a:ext cx="4383300" cy="5195722"/>
          </a:xfrm>
          <a:custGeom>
            <a:avLst/>
            <a:gdLst/>
            <a:ahLst/>
            <a:cxnLst/>
            <a:rect l="l" t="t" r="r" b="b"/>
            <a:pathLst>
              <a:path w="4383300" h="5195722">
                <a:moveTo>
                  <a:pt x="0" y="0"/>
                </a:moveTo>
                <a:lnTo>
                  <a:pt x="4383301" y="0"/>
                </a:lnTo>
                <a:lnTo>
                  <a:pt x="4383301" y="5195722"/>
                </a:lnTo>
                <a:lnTo>
                  <a:pt x="0" y="5195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5307752" y="3400852"/>
            <a:ext cx="8674157" cy="5272750"/>
            <a:chOff x="0" y="0"/>
            <a:chExt cx="11565542" cy="7030333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8"/>
            <a:srcRect l="946" r="946"/>
            <a:stretch>
              <a:fillRect/>
            </a:stretch>
          </p:blipFill>
          <p:spPr>
            <a:xfrm>
              <a:off x="0" y="0"/>
              <a:ext cx="11565542" cy="7030333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2355451" y="1723385"/>
            <a:ext cx="13577098" cy="1076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52"/>
              </a:lnSpc>
            </a:pPr>
            <a:r>
              <a:rPr lang="en-US" sz="7546">
                <a:solidFill>
                  <a:srgbClr val="474A53"/>
                </a:solidFill>
                <a:latin typeface="Knewave"/>
              </a:rPr>
              <a:t>On page optimization of LIC</a:t>
            </a:r>
          </a:p>
        </p:txBody>
      </p:sp>
      <p:sp>
        <p:nvSpPr>
          <p:cNvPr id="12" name="Freeform 12"/>
          <p:cNvSpPr/>
          <p:nvPr/>
        </p:nvSpPr>
        <p:spPr>
          <a:xfrm rot="-10799999">
            <a:off x="596850" y="7931548"/>
            <a:ext cx="4710902" cy="2355451"/>
          </a:xfrm>
          <a:custGeom>
            <a:avLst/>
            <a:gdLst/>
            <a:ahLst/>
            <a:cxnLst/>
            <a:rect l="l" t="t" r="r" b="b"/>
            <a:pathLst>
              <a:path w="4710902" h="2355451">
                <a:moveTo>
                  <a:pt x="0" y="0"/>
                </a:moveTo>
                <a:lnTo>
                  <a:pt x="4710902" y="0"/>
                </a:lnTo>
                <a:lnTo>
                  <a:pt x="4710902" y="2355451"/>
                </a:lnTo>
                <a:lnTo>
                  <a:pt x="0" y="235545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5" b="-1763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2443268"/>
            <a:ext cx="9440789" cy="3612885"/>
            <a:chOff x="0" y="0"/>
            <a:chExt cx="2486463" cy="9515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86463" cy="951542"/>
            </a:xfrm>
            <a:custGeom>
              <a:avLst/>
              <a:gdLst/>
              <a:ahLst/>
              <a:cxnLst/>
              <a:rect l="l" t="t" r="r" b="b"/>
              <a:pathLst>
                <a:path w="2486463" h="951542">
                  <a:moveTo>
                    <a:pt x="0" y="0"/>
                  </a:moveTo>
                  <a:lnTo>
                    <a:pt x="2486463" y="0"/>
                  </a:lnTo>
                  <a:lnTo>
                    <a:pt x="2486463" y="951542"/>
                  </a:lnTo>
                  <a:lnTo>
                    <a:pt x="0" y="951542"/>
                  </a:lnTo>
                  <a:close/>
                </a:path>
              </a:pathLst>
            </a:custGeom>
            <a:solidFill>
              <a:srgbClr val="975B3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144000" y="1326611"/>
            <a:ext cx="8276443" cy="6738008"/>
          </a:xfrm>
          <a:custGeom>
            <a:avLst/>
            <a:gdLst/>
            <a:ahLst/>
            <a:cxnLst/>
            <a:rect l="l" t="t" r="r" b="b"/>
            <a:pathLst>
              <a:path w="8276443" h="6738008">
                <a:moveTo>
                  <a:pt x="0" y="0"/>
                </a:moveTo>
                <a:lnTo>
                  <a:pt x="8276443" y="0"/>
                </a:lnTo>
                <a:lnTo>
                  <a:pt x="8276443" y="6738008"/>
                </a:lnTo>
                <a:lnTo>
                  <a:pt x="0" y="67380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866" t="-116628" r="-40223" b="-193055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9588" y="2726948"/>
            <a:ext cx="7157874" cy="3121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73"/>
              </a:lnSpc>
            </a:pPr>
            <a:r>
              <a:rPr lang="en-US" sz="10976">
                <a:solidFill>
                  <a:srgbClr val="FFFFFF"/>
                </a:solidFill>
                <a:latin typeface="Bobby Jones"/>
              </a:rPr>
              <a:t>WEBSITE ANALYSIS </a:t>
            </a:r>
          </a:p>
        </p:txBody>
      </p:sp>
      <p:sp>
        <p:nvSpPr>
          <p:cNvPr id="8" name="Freeform 8"/>
          <p:cNvSpPr/>
          <p:nvPr/>
        </p:nvSpPr>
        <p:spPr>
          <a:xfrm rot="341325">
            <a:off x="-1162950" y="7327309"/>
            <a:ext cx="4383300" cy="5195722"/>
          </a:xfrm>
          <a:custGeom>
            <a:avLst/>
            <a:gdLst/>
            <a:ahLst/>
            <a:cxnLst/>
            <a:rect l="l" t="t" r="r" b="b"/>
            <a:pathLst>
              <a:path w="4383300" h="5195722">
                <a:moveTo>
                  <a:pt x="0" y="0"/>
                </a:moveTo>
                <a:lnTo>
                  <a:pt x="4383300" y="0"/>
                </a:lnTo>
                <a:lnTo>
                  <a:pt x="4383300" y="5195722"/>
                </a:lnTo>
                <a:lnTo>
                  <a:pt x="0" y="51957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162306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504669" y="4565056"/>
          <a:ext cx="15459694" cy="3552825"/>
        </p:xfrm>
        <a:graphic>
          <a:graphicData uri="http://schemas.openxmlformats.org/drawingml/2006/table">
            <a:tbl>
              <a:tblPr/>
              <a:tblGrid>
                <a:gridCol w="30919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19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91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919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919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95427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Kollektif Bold"/>
                        </a:rPr>
                        <a:t>Week-1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Kollektif Bold"/>
                        </a:rPr>
                        <a:t>Week-2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Kollektif Bold"/>
                        </a:rPr>
                        <a:t>Week-3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Kollektif Bold"/>
                        </a:rPr>
                        <a:t>Week-4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Kollektif Bold"/>
                        </a:rPr>
                        <a:t>Last 2 days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7398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Kollektif"/>
                        </a:rPr>
                        <a:t>Brand study,brand identity and competitive analysis.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Sniglet"/>
                        </a:rPr>
                        <a:t>Keyword research, Buyer's audience persona and content ideas generation.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Sniglet"/>
                        </a:rPr>
                        <a:t>SEO audit,on page optimization and marketing strategies.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Sniglet"/>
                        </a:rPr>
                        <a:t>Designing and editing videos, content creation and curation.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2E9DA"/>
                          </a:solidFill>
                          <a:latin typeface="Sniglet"/>
                        </a:rPr>
                        <a:t>Post creation and social media campaigns.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75B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Freeform 6"/>
          <p:cNvSpPr/>
          <p:nvPr/>
        </p:nvSpPr>
        <p:spPr>
          <a:xfrm rot="745775">
            <a:off x="-689495" y="7394011"/>
            <a:ext cx="3763119" cy="4460593"/>
          </a:xfrm>
          <a:custGeom>
            <a:avLst/>
            <a:gdLst/>
            <a:ahLst/>
            <a:cxnLst/>
            <a:rect l="l" t="t" r="r" b="b"/>
            <a:pathLst>
              <a:path w="3763119" h="4460593">
                <a:moveTo>
                  <a:pt x="0" y="0"/>
                </a:moveTo>
                <a:lnTo>
                  <a:pt x="3763119" y="0"/>
                </a:lnTo>
                <a:lnTo>
                  <a:pt x="3763119" y="4460594"/>
                </a:lnTo>
                <a:lnTo>
                  <a:pt x="0" y="4460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78331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3771138">
            <a:off x="15698790" y="-1817663"/>
            <a:ext cx="4383300" cy="5195722"/>
          </a:xfrm>
          <a:custGeom>
            <a:avLst/>
            <a:gdLst/>
            <a:ahLst/>
            <a:cxnLst/>
            <a:rect l="l" t="t" r="r" b="b"/>
            <a:pathLst>
              <a:path w="4383300" h="5195722">
                <a:moveTo>
                  <a:pt x="0" y="0"/>
                </a:moveTo>
                <a:lnTo>
                  <a:pt x="4383301" y="0"/>
                </a:lnTo>
                <a:lnTo>
                  <a:pt x="4383301" y="5195722"/>
                </a:lnTo>
                <a:lnTo>
                  <a:pt x="0" y="5195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257705" y="1236647"/>
            <a:ext cx="11321053" cy="1230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92"/>
              </a:lnSpc>
            </a:pPr>
            <a:r>
              <a:rPr lang="en-US" sz="8564">
                <a:solidFill>
                  <a:srgbClr val="474A53"/>
                </a:solidFill>
                <a:latin typeface="Knewave"/>
              </a:rPr>
              <a:t>Marketing plan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14002" y="2407089"/>
            <a:ext cx="6950361" cy="603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91"/>
              </a:lnSpc>
            </a:pPr>
            <a:r>
              <a:rPr lang="en-US" sz="3742">
                <a:solidFill>
                  <a:srgbClr val="975B3F"/>
                </a:solidFill>
                <a:latin typeface="Kollektif Bold"/>
              </a:rPr>
              <a:t>For monthly performance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-78331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3771138">
            <a:off x="15698790" y="-1817663"/>
            <a:ext cx="4383300" cy="5195722"/>
          </a:xfrm>
          <a:custGeom>
            <a:avLst/>
            <a:gdLst/>
            <a:ahLst/>
            <a:cxnLst/>
            <a:rect l="l" t="t" r="r" b="b"/>
            <a:pathLst>
              <a:path w="4383300" h="5195722">
                <a:moveTo>
                  <a:pt x="0" y="0"/>
                </a:moveTo>
                <a:lnTo>
                  <a:pt x="4383301" y="0"/>
                </a:lnTo>
                <a:lnTo>
                  <a:pt x="4383301" y="5195722"/>
                </a:lnTo>
                <a:lnTo>
                  <a:pt x="0" y="51957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0" y="4466289"/>
            <a:ext cx="11321053" cy="1230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92"/>
              </a:lnSpc>
            </a:pPr>
            <a:r>
              <a:rPr lang="en-US" sz="8564">
                <a:solidFill>
                  <a:srgbClr val="474A53"/>
                </a:solidFill>
                <a:latin typeface="Knewave"/>
              </a:rPr>
              <a:t>Content format</a:t>
            </a:r>
          </a:p>
        </p:txBody>
      </p:sp>
      <p:sp>
        <p:nvSpPr>
          <p:cNvPr id="9" name="Freeform 9"/>
          <p:cNvSpPr/>
          <p:nvPr/>
        </p:nvSpPr>
        <p:spPr>
          <a:xfrm rot="745775">
            <a:off x="-750362" y="7952960"/>
            <a:ext cx="3237708" cy="3837801"/>
          </a:xfrm>
          <a:custGeom>
            <a:avLst/>
            <a:gdLst/>
            <a:ahLst/>
            <a:cxnLst/>
            <a:rect l="l" t="t" r="r" b="b"/>
            <a:pathLst>
              <a:path w="3237708" h="3837801">
                <a:moveTo>
                  <a:pt x="0" y="0"/>
                </a:moveTo>
                <a:lnTo>
                  <a:pt x="3237708" y="0"/>
                </a:lnTo>
                <a:lnTo>
                  <a:pt x="3237708" y="3837801"/>
                </a:lnTo>
                <a:lnTo>
                  <a:pt x="0" y="38378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0" name="Table 10"/>
          <p:cNvGraphicFramePr>
            <a:graphicFrameLocks noGrp="1"/>
          </p:cNvGraphicFramePr>
          <p:nvPr/>
        </p:nvGraphicFramePr>
        <p:xfrm>
          <a:off x="10529391" y="4712655"/>
          <a:ext cx="6279876" cy="861690"/>
        </p:xfrm>
        <a:graphic>
          <a:graphicData uri="http://schemas.openxmlformats.org/drawingml/2006/table">
            <a:tbl>
              <a:tblPr/>
              <a:tblGrid>
                <a:gridCol w="62798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61690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2E9DA"/>
                          </a:solidFill>
                          <a:latin typeface="Kollektif Bold"/>
                        </a:rPr>
                        <a:t>Using animations to highlight content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4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/>
        </p:nvGraphicFramePr>
        <p:xfrm>
          <a:off x="7745029" y="6885376"/>
          <a:ext cx="6279876" cy="861690"/>
        </p:xfrm>
        <a:graphic>
          <a:graphicData uri="http://schemas.openxmlformats.org/drawingml/2006/table">
            <a:tbl>
              <a:tblPr/>
              <a:tblGrid>
                <a:gridCol w="62798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61690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2E9DA"/>
                          </a:solidFill>
                          <a:latin typeface="Kollektif Bold"/>
                        </a:rPr>
                        <a:t>Upload with transitions and editing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4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/>
        </p:nvGraphicFramePr>
        <p:xfrm>
          <a:off x="7745029" y="2698649"/>
          <a:ext cx="6279876" cy="861690"/>
        </p:xfrm>
        <a:graphic>
          <a:graphicData uri="http://schemas.openxmlformats.org/drawingml/2006/table">
            <a:tbl>
              <a:tblPr/>
              <a:tblGrid>
                <a:gridCol w="62798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61690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2E9DA"/>
                          </a:solidFill>
                          <a:latin typeface="Kollektif Bold"/>
                        </a:rPr>
                        <a:t>Instagram stories and reels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4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750362" y="7952960"/>
            <a:ext cx="3237708" cy="3837801"/>
          </a:xfrm>
          <a:custGeom>
            <a:avLst/>
            <a:gdLst/>
            <a:ahLst/>
            <a:cxnLst/>
            <a:rect l="l" t="t" r="r" b="b"/>
            <a:pathLst>
              <a:path w="3237708" h="3837801">
                <a:moveTo>
                  <a:pt x="0" y="0"/>
                </a:moveTo>
                <a:lnTo>
                  <a:pt x="3237708" y="0"/>
                </a:lnTo>
                <a:lnTo>
                  <a:pt x="3237708" y="3837801"/>
                </a:lnTo>
                <a:lnTo>
                  <a:pt x="0" y="38378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8331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5400000">
            <a:off x="15343019" y="-655065"/>
            <a:ext cx="2528732" cy="4114800"/>
          </a:xfrm>
          <a:custGeom>
            <a:avLst/>
            <a:gdLst/>
            <a:ahLst/>
            <a:cxnLst/>
            <a:rect l="l" t="t" r="r" b="b"/>
            <a:pathLst>
              <a:path w="2528732" h="4114800">
                <a:moveTo>
                  <a:pt x="0" y="0"/>
                </a:moveTo>
                <a:lnTo>
                  <a:pt x="2528732" y="0"/>
                </a:lnTo>
                <a:lnTo>
                  <a:pt x="252873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427934" y="5813328"/>
            <a:ext cx="3499696" cy="2046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51"/>
              </a:lnSpc>
            </a:pPr>
            <a:r>
              <a:rPr lang="en-US" sz="4599">
                <a:solidFill>
                  <a:srgbClr val="975B3F"/>
                </a:solidFill>
                <a:latin typeface="Kollektif Bold"/>
              </a:rPr>
              <a:t>Instagram stories/</a:t>
            </a:r>
          </a:p>
          <a:p>
            <a:pPr marL="0" lvl="0" indent="0" algn="ctr">
              <a:lnSpc>
                <a:spcPts val="5151"/>
              </a:lnSpc>
            </a:pPr>
            <a:r>
              <a:rPr lang="en-US" sz="4599">
                <a:solidFill>
                  <a:srgbClr val="975B3F"/>
                </a:solidFill>
                <a:latin typeface="Kollektif Bold"/>
              </a:rPr>
              <a:t>HHighlighs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79328" y="2364572"/>
            <a:ext cx="13929345" cy="2588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1"/>
              </a:lnSpc>
            </a:pPr>
            <a:r>
              <a:rPr lang="en-US" sz="9099">
                <a:solidFill>
                  <a:srgbClr val="474A53"/>
                </a:solidFill>
                <a:latin typeface="Knewave Bold"/>
              </a:rPr>
              <a:t>Content creation and designing videos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371984" y="5431398"/>
            <a:ext cx="10733647" cy="782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1"/>
              </a:lnSpc>
              <a:spcBef>
                <a:spcPct val="0"/>
              </a:spcBef>
            </a:pPr>
            <a:r>
              <a:rPr lang="en-US" sz="2094">
                <a:solidFill>
                  <a:srgbClr val="474A53"/>
                </a:solidFill>
                <a:latin typeface="Kollektif"/>
              </a:rPr>
              <a:t>https://www.instagram.com/s/aGlnaGxpZ2h0OjE3OTc2MTc2MTQ0MzQ5NjIx?story_media_id=3212100458022248000_51963206015&amp;igshid=MzRlODBiNWFlZA==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927630" y="7117364"/>
            <a:ext cx="9622355" cy="782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1"/>
              </a:lnSpc>
              <a:spcBef>
                <a:spcPct val="0"/>
              </a:spcBef>
            </a:pPr>
            <a:r>
              <a:rPr lang="en-US" sz="2094">
                <a:solidFill>
                  <a:srgbClr val="474A53"/>
                </a:solidFill>
                <a:latin typeface="Kollektif"/>
              </a:rPr>
              <a:t>https://www.instagram.com/s/aGlnaGxpZ2h0OjE3OTYxODMxNjkyNTE0OTUy?story_media_id=3212357339512881970_51963206015&amp;igshid=MzRlODBiNWFlZA==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750362" y="7952960"/>
            <a:ext cx="3237708" cy="3837801"/>
          </a:xfrm>
          <a:custGeom>
            <a:avLst/>
            <a:gdLst/>
            <a:ahLst/>
            <a:cxnLst/>
            <a:rect l="l" t="t" r="r" b="b"/>
            <a:pathLst>
              <a:path w="3237708" h="3837801">
                <a:moveTo>
                  <a:pt x="0" y="0"/>
                </a:moveTo>
                <a:lnTo>
                  <a:pt x="3237708" y="0"/>
                </a:lnTo>
                <a:lnTo>
                  <a:pt x="3237708" y="3837801"/>
                </a:lnTo>
                <a:lnTo>
                  <a:pt x="0" y="38378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8331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5400000">
            <a:off x="15343019" y="-655065"/>
            <a:ext cx="2528732" cy="4114800"/>
          </a:xfrm>
          <a:custGeom>
            <a:avLst/>
            <a:gdLst/>
            <a:ahLst/>
            <a:cxnLst/>
            <a:rect l="l" t="t" r="r" b="b"/>
            <a:pathLst>
              <a:path w="2528732" h="4114800">
                <a:moveTo>
                  <a:pt x="0" y="0"/>
                </a:moveTo>
                <a:lnTo>
                  <a:pt x="2528732" y="0"/>
                </a:lnTo>
                <a:lnTo>
                  <a:pt x="252873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427934" y="5813328"/>
            <a:ext cx="3499696" cy="1399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151"/>
              </a:lnSpc>
            </a:pPr>
            <a:r>
              <a:rPr lang="en-US" sz="4599">
                <a:solidFill>
                  <a:srgbClr val="975B3F"/>
                </a:solidFill>
                <a:latin typeface="Kollektif Bold"/>
              </a:rPr>
              <a:t>Instagram reels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79328" y="2364572"/>
            <a:ext cx="13929345" cy="2588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1"/>
              </a:lnSpc>
            </a:pPr>
            <a:r>
              <a:rPr lang="en-US" sz="9099">
                <a:solidFill>
                  <a:srgbClr val="474A53"/>
                </a:solidFill>
                <a:latin typeface="Knewave Bold"/>
              </a:rPr>
              <a:t>Content creation and designing videos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927630" y="5431398"/>
            <a:ext cx="9622355" cy="412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1"/>
              </a:lnSpc>
              <a:spcBef>
                <a:spcPct val="0"/>
              </a:spcBef>
            </a:pPr>
            <a:r>
              <a:rPr lang="en-US" sz="2094">
                <a:solidFill>
                  <a:srgbClr val="474A53"/>
                </a:solidFill>
                <a:latin typeface="Kollektif"/>
              </a:rPr>
              <a:t>https://www.instagram.com/reel/CyTpx7AyKjy/?igshid=MzRlODBiNWFlZA==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927630" y="6958746"/>
            <a:ext cx="9622355" cy="412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1"/>
              </a:lnSpc>
              <a:spcBef>
                <a:spcPct val="0"/>
              </a:spcBef>
            </a:pPr>
            <a:r>
              <a:rPr lang="en-US" sz="2094">
                <a:solidFill>
                  <a:srgbClr val="474A53"/>
                </a:solidFill>
                <a:latin typeface="Kollektif"/>
              </a:rPr>
              <a:t>https://www.instagram.com/reel/CyUjypaSTUF/?igshid=MzRlODBiNWFlZA==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9850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641346" y="6951854"/>
            <a:ext cx="4178745" cy="4953254"/>
          </a:xfrm>
          <a:custGeom>
            <a:avLst/>
            <a:gdLst/>
            <a:ahLst/>
            <a:cxnLst/>
            <a:rect l="l" t="t" r="r" b="b"/>
            <a:pathLst>
              <a:path w="4178745" h="4953254">
                <a:moveTo>
                  <a:pt x="0" y="0"/>
                </a:moveTo>
                <a:lnTo>
                  <a:pt x="4178746" y="0"/>
                </a:lnTo>
                <a:lnTo>
                  <a:pt x="4178746" y="4953254"/>
                </a:lnTo>
                <a:lnTo>
                  <a:pt x="0" y="49532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3771138">
            <a:off x="15635300" y="-1854681"/>
            <a:ext cx="4601363" cy="5454202"/>
          </a:xfrm>
          <a:custGeom>
            <a:avLst/>
            <a:gdLst/>
            <a:ahLst/>
            <a:cxnLst/>
            <a:rect l="l" t="t" r="r" b="b"/>
            <a:pathLst>
              <a:path w="4601363" h="5454202">
                <a:moveTo>
                  <a:pt x="0" y="0"/>
                </a:moveTo>
                <a:lnTo>
                  <a:pt x="4601363" y="0"/>
                </a:lnTo>
                <a:lnTo>
                  <a:pt x="4601363" y="5454202"/>
                </a:lnTo>
                <a:lnTo>
                  <a:pt x="0" y="54542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2215717">
            <a:off x="16161896" y="6748378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1"/>
                </a:lnTo>
                <a:lnTo>
                  <a:pt x="0" y="4697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-434351" y="1613884"/>
            <a:ext cx="19156702" cy="170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152"/>
              </a:lnSpc>
            </a:pPr>
            <a:r>
              <a:rPr lang="en-US" sz="9435" spc="471">
                <a:solidFill>
                  <a:srgbClr val="474A53"/>
                </a:solidFill>
                <a:latin typeface="Knewave"/>
              </a:rPr>
              <a:t>TEAM MEMBERS AND ROLES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694759" y="3453305"/>
            <a:ext cx="12347692" cy="5801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61"/>
              </a:lnSpc>
            </a:pPr>
            <a:r>
              <a:rPr lang="en-US" sz="2972">
                <a:solidFill>
                  <a:srgbClr val="975B3F"/>
                </a:solidFill>
                <a:latin typeface="Kollektif Bold"/>
              </a:rPr>
              <a:t>K.Alivelu (Team lead)- SEO and keyword research, on page optimization, marketing strategies and post creation.</a:t>
            </a:r>
          </a:p>
          <a:p>
            <a:pPr algn="just">
              <a:lnSpc>
                <a:spcPts val="4161"/>
              </a:lnSpc>
            </a:pPr>
            <a:endParaRPr lang="en-US" sz="2972">
              <a:solidFill>
                <a:srgbClr val="975B3F"/>
              </a:solidFill>
              <a:latin typeface="Kollektif Bold"/>
            </a:endParaRPr>
          </a:p>
          <a:p>
            <a:pPr algn="just">
              <a:lnSpc>
                <a:spcPts val="4161"/>
              </a:lnSpc>
            </a:pPr>
            <a:r>
              <a:rPr lang="en-US" sz="2972">
                <a:solidFill>
                  <a:srgbClr val="975B3F"/>
                </a:solidFill>
                <a:latin typeface="Kollektif Bold"/>
              </a:rPr>
              <a:t>B.Sreya- Video creation and editing, social media campaigns,content creation and curation.</a:t>
            </a:r>
          </a:p>
          <a:p>
            <a:pPr algn="just">
              <a:lnSpc>
                <a:spcPts val="4161"/>
              </a:lnSpc>
            </a:pPr>
            <a:endParaRPr lang="en-US" sz="2972">
              <a:solidFill>
                <a:srgbClr val="975B3F"/>
              </a:solidFill>
              <a:latin typeface="Kollektif Bold"/>
            </a:endParaRPr>
          </a:p>
          <a:p>
            <a:pPr algn="just">
              <a:lnSpc>
                <a:spcPts val="4161"/>
              </a:lnSpc>
            </a:pPr>
            <a:r>
              <a:rPr lang="en-US" sz="2972">
                <a:solidFill>
                  <a:srgbClr val="975B3F"/>
                </a:solidFill>
                <a:latin typeface="Kollektif Bold"/>
              </a:rPr>
              <a:t>R.Gowri pushpa- Information gathering about Brand identity and buyer's persona.</a:t>
            </a:r>
          </a:p>
          <a:p>
            <a:pPr algn="just">
              <a:lnSpc>
                <a:spcPts val="4161"/>
              </a:lnSpc>
            </a:pPr>
            <a:endParaRPr lang="en-US" sz="2972">
              <a:solidFill>
                <a:srgbClr val="975B3F"/>
              </a:solidFill>
              <a:latin typeface="Kollektif Bold"/>
            </a:endParaRPr>
          </a:p>
          <a:p>
            <a:pPr algn="just">
              <a:lnSpc>
                <a:spcPts val="4161"/>
              </a:lnSpc>
            </a:pPr>
            <a:r>
              <a:rPr lang="en-US" sz="2972">
                <a:solidFill>
                  <a:srgbClr val="975B3F"/>
                </a:solidFill>
                <a:latin typeface="Kollektif Bold"/>
              </a:rPr>
              <a:t>B.Rambabu- Collected information on Competitive analysis and brand study.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9850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641346" y="6951854"/>
            <a:ext cx="4178745" cy="4953254"/>
          </a:xfrm>
          <a:custGeom>
            <a:avLst/>
            <a:gdLst/>
            <a:ahLst/>
            <a:cxnLst/>
            <a:rect l="l" t="t" r="r" b="b"/>
            <a:pathLst>
              <a:path w="4178745" h="4953254">
                <a:moveTo>
                  <a:pt x="0" y="0"/>
                </a:moveTo>
                <a:lnTo>
                  <a:pt x="4178746" y="0"/>
                </a:lnTo>
                <a:lnTo>
                  <a:pt x="4178746" y="4953254"/>
                </a:lnTo>
                <a:lnTo>
                  <a:pt x="0" y="49532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3771138">
            <a:off x="15635300" y="-1854681"/>
            <a:ext cx="4601363" cy="5454202"/>
          </a:xfrm>
          <a:custGeom>
            <a:avLst/>
            <a:gdLst/>
            <a:ahLst/>
            <a:cxnLst/>
            <a:rect l="l" t="t" r="r" b="b"/>
            <a:pathLst>
              <a:path w="4601363" h="5454202">
                <a:moveTo>
                  <a:pt x="0" y="0"/>
                </a:moveTo>
                <a:lnTo>
                  <a:pt x="4601363" y="0"/>
                </a:lnTo>
                <a:lnTo>
                  <a:pt x="4601363" y="5454202"/>
                </a:lnTo>
                <a:lnTo>
                  <a:pt x="0" y="54542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2215717">
            <a:off x="16161896" y="6748378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1"/>
                </a:lnTo>
                <a:lnTo>
                  <a:pt x="0" y="4697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710504" y="3336163"/>
            <a:ext cx="10866992" cy="2081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330"/>
              </a:lnSpc>
            </a:pPr>
            <a:r>
              <a:rPr lang="en-US" sz="11553" spc="577">
                <a:solidFill>
                  <a:srgbClr val="474A53"/>
                </a:solidFill>
                <a:latin typeface="Knewave"/>
              </a:rPr>
              <a:t>THANK YOU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89916" y="5213961"/>
            <a:ext cx="5869384" cy="1728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79"/>
              </a:lnSpc>
            </a:pPr>
            <a:r>
              <a:rPr lang="en-US" sz="4699">
                <a:solidFill>
                  <a:srgbClr val="975B3F"/>
                </a:solidFill>
                <a:latin typeface="Kollektif"/>
              </a:rPr>
              <a:t>Short term internship final 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668009" y="7196701"/>
            <a:ext cx="3948590" cy="4680441"/>
          </a:xfrm>
          <a:custGeom>
            <a:avLst/>
            <a:gdLst/>
            <a:ahLst/>
            <a:cxnLst/>
            <a:rect l="l" t="t" r="r" b="b"/>
            <a:pathLst>
              <a:path w="3948590" h="4680441">
                <a:moveTo>
                  <a:pt x="0" y="0"/>
                </a:moveTo>
                <a:lnTo>
                  <a:pt x="3948591" y="0"/>
                </a:lnTo>
                <a:lnTo>
                  <a:pt x="3948591" y="4680440"/>
                </a:lnTo>
                <a:lnTo>
                  <a:pt x="0" y="46804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2215717">
            <a:off x="15650436" y="6390941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1"/>
                </a:lnTo>
                <a:lnTo>
                  <a:pt x="0" y="4697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5400000">
            <a:off x="15343019" y="-655065"/>
            <a:ext cx="2528732" cy="4114800"/>
          </a:xfrm>
          <a:custGeom>
            <a:avLst/>
            <a:gdLst/>
            <a:ahLst/>
            <a:cxnLst/>
            <a:rect l="l" t="t" r="r" b="b"/>
            <a:pathLst>
              <a:path w="2528732" h="4114800">
                <a:moveTo>
                  <a:pt x="0" y="0"/>
                </a:moveTo>
                <a:lnTo>
                  <a:pt x="2528732" y="0"/>
                </a:lnTo>
                <a:lnTo>
                  <a:pt x="252873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096951" y="2364572"/>
            <a:ext cx="12094098" cy="1302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1"/>
              </a:lnSpc>
            </a:pPr>
            <a:r>
              <a:rPr lang="en-US" sz="9099">
                <a:solidFill>
                  <a:srgbClr val="474A53"/>
                </a:solidFill>
                <a:latin typeface="Knewave Bold"/>
              </a:rPr>
              <a:t>Project Overview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38015" y="5280636"/>
            <a:ext cx="10811970" cy="312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474A53"/>
                </a:solidFill>
                <a:latin typeface="Kollektif"/>
              </a:rPr>
              <a:t>A life insurance policy is a contract between an individual and an insurance company where the insured pays regular premiums in exchange for a lump-sum payment, known as a death benefit, to be provided to the designated beneficiaries upon the insured's death. It's a financial tool designed to provide financial security and support to the insured's loved ones after they pass away.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91049" y="962025"/>
            <a:ext cx="2463187" cy="985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84"/>
              </a:lnSpc>
            </a:pPr>
            <a:r>
              <a:rPr lang="en-US" sz="6057">
                <a:solidFill>
                  <a:srgbClr val="F2E9DA"/>
                </a:solidFill>
                <a:latin typeface="Kollektif Bold"/>
              </a:rPr>
              <a:t>Intro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579959" y="4158026"/>
            <a:ext cx="9063949" cy="985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84"/>
              </a:lnSpc>
            </a:pPr>
            <a:r>
              <a:rPr lang="en-US" sz="6057">
                <a:solidFill>
                  <a:srgbClr val="975B3F"/>
                </a:solidFill>
                <a:latin typeface="Kollektif Bold"/>
              </a:rPr>
              <a:t>Life insurance policy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852859" y="7028003"/>
            <a:ext cx="3763119" cy="4460593"/>
          </a:xfrm>
          <a:custGeom>
            <a:avLst/>
            <a:gdLst/>
            <a:ahLst/>
            <a:cxnLst/>
            <a:rect l="l" t="t" r="r" b="b"/>
            <a:pathLst>
              <a:path w="3763119" h="4460593">
                <a:moveTo>
                  <a:pt x="0" y="0"/>
                </a:moveTo>
                <a:lnTo>
                  <a:pt x="3763118" y="0"/>
                </a:lnTo>
                <a:lnTo>
                  <a:pt x="3763118" y="4460594"/>
                </a:lnTo>
                <a:lnTo>
                  <a:pt x="0" y="4460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8331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3771138">
            <a:off x="15698790" y="-1817663"/>
            <a:ext cx="4383300" cy="5195722"/>
          </a:xfrm>
          <a:custGeom>
            <a:avLst/>
            <a:gdLst/>
            <a:ahLst/>
            <a:cxnLst/>
            <a:rect l="l" t="t" r="r" b="b"/>
            <a:pathLst>
              <a:path w="4383300" h="5195722">
                <a:moveTo>
                  <a:pt x="0" y="0"/>
                </a:moveTo>
                <a:lnTo>
                  <a:pt x="4383301" y="0"/>
                </a:lnTo>
                <a:lnTo>
                  <a:pt x="4383301" y="5195722"/>
                </a:lnTo>
                <a:lnTo>
                  <a:pt x="0" y="5195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082270" y="1218415"/>
            <a:ext cx="10920883" cy="1424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088"/>
              </a:lnSpc>
            </a:pPr>
            <a:r>
              <a:rPr lang="en-US" sz="9900">
                <a:solidFill>
                  <a:srgbClr val="474A53"/>
                </a:solidFill>
                <a:latin typeface="Knewave Bold"/>
              </a:rPr>
              <a:t>Smart goals of LIC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978475" y="3176374"/>
            <a:ext cx="6104474" cy="1212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>
              <a:lnSpc>
                <a:spcPts val="4479"/>
              </a:lnSpc>
              <a:buFont typeface="Arial"/>
              <a:buChar char="•"/>
            </a:pPr>
            <a:r>
              <a:rPr lang="en-US" sz="3999">
                <a:solidFill>
                  <a:srgbClr val="F2E9DA"/>
                </a:solidFill>
                <a:latin typeface="Kollektif Bold"/>
              </a:rPr>
              <a:t> Long-Term Savings and Investment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78475" y="7752691"/>
            <a:ext cx="5959523" cy="650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>
              <a:lnSpc>
                <a:spcPts val="4479"/>
              </a:lnSpc>
              <a:buFont typeface="Arial"/>
              <a:buChar char="•"/>
            </a:pPr>
            <a:r>
              <a:rPr lang="en-US" sz="3999">
                <a:solidFill>
                  <a:srgbClr val="F2E9DA"/>
                </a:solidFill>
                <a:latin typeface="Kollektif Bold"/>
              </a:rPr>
              <a:t>Innovative Solutions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978475" y="6750026"/>
            <a:ext cx="5128472" cy="650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>
              <a:lnSpc>
                <a:spcPts val="4479"/>
              </a:lnSpc>
              <a:buFont typeface="Arial"/>
              <a:buChar char="•"/>
            </a:pPr>
            <a:r>
              <a:rPr lang="en-US" sz="3999">
                <a:solidFill>
                  <a:srgbClr val="F2E9DA"/>
                </a:solidFill>
                <a:latin typeface="Kollektif Bold"/>
              </a:rPr>
              <a:t> Ethical Practices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978475" y="5747361"/>
            <a:ext cx="5974018" cy="650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>
              <a:lnSpc>
                <a:spcPts val="4479"/>
              </a:lnSpc>
              <a:buFont typeface="Arial"/>
              <a:buChar char="•"/>
            </a:pPr>
            <a:r>
              <a:rPr lang="en-US" sz="3999">
                <a:solidFill>
                  <a:srgbClr val="F2E9DA"/>
                </a:solidFill>
                <a:latin typeface="Kollektif Bold"/>
              </a:rPr>
              <a:t> Social Responsibility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978475" y="4744696"/>
            <a:ext cx="6118970" cy="650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9" lvl="1" indent="-431800">
              <a:lnSpc>
                <a:spcPts val="4479"/>
              </a:lnSpc>
              <a:buFont typeface="Arial"/>
              <a:buChar char="•"/>
            </a:pPr>
            <a:r>
              <a:rPr lang="en-US" sz="3999">
                <a:solidFill>
                  <a:srgbClr val="F2E9DA"/>
                </a:solidFill>
                <a:latin typeface="Kollektif Bold"/>
              </a:rPr>
              <a:t>Financial Protection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4EEA10-A1A8-BAC6-CD01-5F8CB38D75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051" y="2691041"/>
            <a:ext cx="7499319" cy="63200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689495" y="7394011"/>
            <a:ext cx="3763119" cy="4460593"/>
          </a:xfrm>
          <a:custGeom>
            <a:avLst/>
            <a:gdLst/>
            <a:ahLst/>
            <a:cxnLst/>
            <a:rect l="l" t="t" r="r" b="b"/>
            <a:pathLst>
              <a:path w="3763119" h="4460593">
                <a:moveTo>
                  <a:pt x="0" y="0"/>
                </a:moveTo>
                <a:lnTo>
                  <a:pt x="3763119" y="0"/>
                </a:lnTo>
                <a:lnTo>
                  <a:pt x="3763119" y="4460594"/>
                </a:lnTo>
                <a:lnTo>
                  <a:pt x="0" y="4460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8331">
            <a:off x="16416011" y="7437826"/>
            <a:ext cx="1946709" cy="4166110"/>
          </a:xfrm>
          <a:custGeom>
            <a:avLst/>
            <a:gdLst/>
            <a:ahLst/>
            <a:cxnLst/>
            <a:rect l="l" t="t" r="r" b="b"/>
            <a:pathLst>
              <a:path w="1946709" h="4166110">
                <a:moveTo>
                  <a:pt x="0" y="0"/>
                </a:moveTo>
                <a:lnTo>
                  <a:pt x="1946710" y="0"/>
                </a:lnTo>
                <a:lnTo>
                  <a:pt x="1946710" y="4166109"/>
                </a:lnTo>
                <a:lnTo>
                  <a:pt x="0" y="41661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3771138">
            <a:off x="15698790" y="-1817663"/>
            <a:ext cx="4383300" cy="5195722"/>
          </a:xfrm>
          <a:custGeom>
            <a:avLst/>
            <a:gdLst/>
            <a:ahLst/>
            <a:cxnLst/>
            <a:rect l="l" t="t" r="r" b="b"/>
            <a:pathLst>
              <a:path w="4383300" h="5195722">
                <a:moveTo>
                  <a:pt x="0" y="0"/>
                </a:moveTo>
                <a:lnTo>
                  <a:pt x="4383301" y="0"/>
                </a:lnTo>
                <a:lnTo>
                  <a:pt x="4383301" y="5195722"/>
                </a:lnTo>
                <a:lnTo>
                  <a:pt x="0" y="5195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173185" y="1217526"/>
            <a:ext cx="11405573" cy="2479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744"/>
              </a:lnSpc>
            </a:pPr>
            <a:r>
              <a:rPr lang="en-US" sz="8700">
                <a:solidFill>
                  <a:srgbClr val="474A53"/>
                </a:solidFill>
                <a:latin typeface="Knewave"/>
              </a:rPr>
              <a:t>Key performance indicators of LIC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239587" y="3915768"/>
            <a:ext cx="3979630" cy="3979630"/>
            <a:chOff x="0" y="0"/>
            <a:chExt cx="5306173" cy="5306173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0" y="0"/>
              <a:ext cx="5306173" cy="5306173"/>
              <a:chOff x="0" y="0"/>
              <a:chExt cx="2540000" cy="254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270000" y="0"/>
                <a:ext cx="1063476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1063476" h="1270000">
                    <a:moveTo>
                      <a:pt x="0" y="0"/>
                    </a:moveTo>
                    <a:lnTo>
                      <a:pt x="0" y="0"/>
                    </a:lnTo>
                    <a:cubicBezTo>
                      <a:pt x="428989" y="0"/>
                      <a:pt x="828984" y="216569"/>
                      <a:pt x="1063476" y="575797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D9A378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1270000" y="523513"/>
                <a:ext cx="1351287" cy="1413172"/>
              </a:xfrm>
              <a:custGeom>
                <a:avLst/>
                <a:gdLst/>
                <a:ahLst/>
                <a:cxnLst/>
                <a:rect l="l" t="t" r="r" b="b"/>
                <a:pathLst>
                  <a:path w="1351287" h="1413172">
                    <a:moveTo>
                      <a:pt x="1027452" y="0"/>
                    </a:moveTo>
                    <a:cubicBezTo>
                      <a:pt x="1330159" y="416641"/>
                      <a:pt x="1351287" y="974841"/>
                      <a:pt x="1080940" y="1413172"/>
                    </a:cubicBezTo>
                    <a:lnTo>
                      <a:pt x="0" y="746487"/>
                    </a:lnTo>
                    <a:close/>
                  </a:path>
                </a:pathLst>
              </a:custGeom>
              <a:solidFill>
                <a:srgbClr val="C0AF51"/>
              </a:solidFill>
            </p:spPr>
          </p:sp>
          <p:sp>
            <p:nvSpPr>
              <p:cNvPr id="14" name="Freeform 14"/>
              <p:cNvSpPr/>
              <p:nvPr/>
            </p:nvSpPr>
            <p:spPr>
              <a:xfrm>
                <a:off x="817672" y="1270000"/>
                <a:ext cx="1565238" cy="1412404"/>
              </a:xfrm>
              <a:custGeom>
                <a:avLst/>
                <a:gdLst/>
                <a:ahLst/>
                <a:cxnLst/>
                <a:rect l="l" t="t" r="r" b="b"/>
                <a:pathLst>
                  <a:path w="1565238" h="1412404">
                    <a:moveTo>
                      <a:pt x="1565238" y="611827"/>
                    </a:moveTo>
                    <a:cubicBezTo>
                      <a:pt x="1259971" y="1167105"/>
                      <a:pt x="592104" y="1412404"/>
                      <a:pt x="0" y="1186718"/>
                    </a:cubicBezTo>
                    <a:lnTo>
                      <a:pt x="452328" y="0"/>
                    </a:lnTo>
                    <a:close/>
                  </a:path>
                </a:pathLst>
              </a:custGeom>
              <a:solidFill>
                <a:srgbClr val="A5C84E"/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127903" y="1270000"/>
                <a:ext cx="1142097" cy="1207842"/>
              </a:xfrm>
              <a:custGeom>
                <a:avLst/>
                <a:gdLst/>
                <a:ahLst/>
                <a:cxnLst/>
                <a:rect l="l" t="t" r="r" b="b"/>
                <a:pathLst>
                  <a:path w="1142097" h="1207842">
                    <a:moveTo>
                      <a:pt x="749645" y="1207842"/>
                    </a:moveTo>
                    <a:cubicBezTo>
                      <a:pt x="421520" y="1101228"/>
                      <a:pt x="150892" y="865705"/>
                      <a:pt x="0" y="555440"/>
                    </a:cubicBezTo>
                    <a:lnTo>
                      <a:pt x="1142097" y="0"/>
                    </a:lnTo>
                    <a:close/>
                  </a:path>
                </a:pathLst>
              </a:custGeom>
              <a:solidFill>
                <a:srgbClr val="78E86C"/>
              </a:solid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-162872" y="206524"/>
                <a:ext cx="1432872" cy="1675304"/>
              </a:xfrm>
              <a:custGeom>
                <a:avLst/>
                <a:gdLst/>
                <a:ahLst/>
                <a:cxnLst/>
                <a:rect l="l" t="t" r="r" b="b"/>
                <a:pathLst>
                  <a:path w="1432872" h="1675304">
                    <a:moveTo>
                      <a:pt x="319963" y="1675303"/>
                    </a:moveTo>
                    <a:cubicBezTo>
                      <a:pt x="0" y="1093293"/>
                      <a:pt x="182511" y="363042"/>
                      <a:pt x="738669" y="0"/>
                    </a:cubicBezTo>
                    <a:lnTo>
                      <a:pt x="1432872" y="1063476"/>
                    </a:lnTo>
                    <a:close/>
                  </a:path>
                </a:pathLst>
              </a:custGeom>
              <a:solidFill>
                <a:srgbClr val="00DA89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523513" y="0"/>
                <a:ext cx="746487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746487" h="1270000">
                    <a:moveTo>
                      <a:pt x="0" y="242548"/>
                    </a:moveTo>
                    <a:cubicBezTo>
                      <a:pt x="216941" y="84931"/>
                      <a:pt x="478206" y="27"/>
                      <a:pt x="746360" y="0"/>
                    </a:cubicBezTo>
                    <a:lnTo>
                      <a:pt x="746487" y="1270000"/>
                    </a:lnTo>
                    <a:close/>
                  </a:path>
                </a:pathLst>
              </a:custGeom>
              <a:solidFill>
                <a:srgbClr val="00BD9A"/>
              </a:solidFill>
            </p:spPr>
          </p:sp>
        </p:grpSp>
      </p:grpSp>
      <p:sp>
        <p:nvSpPr>
          <p:cNvPr id="18" name="TextBox 18"/>
          <p:cNvSpPr txBox="1"/>
          <p:nvPr/>
        </p:nvSpPr>
        <p:spPr>
          <a:xfrm>
            <a:off x="3509571" y="4082590"/>
            <a:ext cx="3919318" cy="414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99"/>
              </a:lnSpc>
            </a:pPr>
            <a:r>
              <a:rPr lang="en-US" sz="2635" spc="-52">
                <a:solidFill>
                  <a:srgbClr val="474A53"/>
                </a:solidFill>
                <a:latin typeface="Kollektif Bold"/>
              </a:rPr>
              <a:t>Premium growth rate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48029" y="4073065"/>
            <a:ext cx="625156" cy="423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0"/>
              </a:lnSpc>
            </a:pPr>
            <a:r>
              <a:rPr lang="en-US" sz="2600" spc="-52">
                <a:solidFill>
                  <a:srgbClr val="F2E9DA"/>
                </a:solidFill>
                <a:latin typeface="Kollektif Bold"/>
              </a:rPr>
              <a:t>01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320269" y="6909656"/>
            <a:ext cx="3919318" cy="414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99"/>
              </a:lnSpc>
            </a:pPr>
            <a:r>
              <a:rPr lang="en-US" sz="2635" spc="-52">
                <a:solidFill>
                  <a:srgbClr val="474A53"/>
                </a:solidFill>
                <a:latin typeface="Kollektif Bold"/>
              </a:rPr>
              <a:t>Claim settlement ratio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342475" y="6900587"/>
            <a:ext cx="625156" cy="42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0"/>
              </a:lnSpc>
            </a:pPr>
            <a:r>
              <a:rPr lang="en-US" sz="2600" spc="-52">
                <a:solidFill>
                  <a:srgbClr val="F2E9DA"/>
                </a:solidFill>
                <a:latin typeface="Kollektif Bold"/>
              </a:rPr>
              <a:t>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449486" y="4005230"/>
            <a:ext cx="3919318" cy="414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99"/>
              </a:lnSpc>
            </a:pPr>
            <a:r>
              <a:rPr lang="en-US" sz="2635" spc="-52">
                <a:solidFill>
                  <a:srgbClr val="474A53"/>
                </a:solidFill>
                <a:latin typeface="Kollektif Bold"/>
              </a:rPr>
              <a:t>Claim rejection rate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415181" y="4038022"/>
            <a:ext cx="706658" cy="484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2"/>
              </a:lnSpc>
            </a:pPr>
            <a:r>
              <a:rPr lang="en-US" sz="2938" spc="-58">
                <a:solidFill>
                  <a:srgbClr val="F2E9DA"/>
                </a:solidFill>
                <a:latin typeface="Kollektif Bold"/>
              </a:rPr>
              <a:t>06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377773" y="6626824"/>
            <a:ext cx="3919318" cy="414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99"/>
              </a:lnSpc>
            </a:pPr>
            <a:r>
              <a:rPr lang="en-US" sz="2635" spc="-52">
                <a:solidFill>
                  <a:srgbClr val="474A53"/>
                </a:solidFill>
                <a:latin typeface="Kollektif Bold"/>
              </a:rPr>
              <a:t>Solvency rate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496683" y="6617828"/>
            <a:ext cx="625156" cy="423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0"/>
              </a:lnSpc>
            </a:pPr>
            <a:r>
              <a:rPr lang="en-US" sz="2600" spc="-52">
                <a:solidFill>
                  <a:srgbClr val="F2E9DA"/>
                </a:solidFill>
                <a:latin typeface="Kollektif Bold"/>
              </a:rPr>
              <a:t>04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474940" y="4234965"/>
            <a:ext cx="625156" cy="537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0"/>
              </a:lnSpc>
            </a:pPr>
            <a:r>
              <a:rPr lang="en-US" sz="3300" spc="-66">
                <a:solidFill>
                  <a:srgbClr val="474A53"/>
                </a:solidFill>
                <a:latin typeface="Kollektif Bold"/>
              </a:rPr>
              <a:t>01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849783" y="5201393"/>
            <a:ext cx="625156" cy="537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0"/>
              </a:lnSpc>
            </a:pPr>
            <a:r>
              <a:rPr lang="en-US" sz="3300" spc="-66">
                <a:solidFill>
                  <a:srgbClr val="474A53"/>
                </a:solidFill>
                <a:latin typeface="Kollektif Bold"/>
              </a:rPr>
              <a:t>02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404402" y="6589281"/>
            <a:ext cx="625156" cy="537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0"/>
              </a:lnSpc>
            </a:pPr>
            <a:r>
              <a:rPr lang="en-US" sz="3300" spc="-66">
                <a:solidFill>
                  <a:srgbClr val="474A53"/>
                </a:solidFill>
                <a:latin typeface="Kollektif Bold"/>
              </a:rPr>
              <a:t>04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141893" y="6589510"/>
            <a:ext cx="625156" cy="537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0"/>
              </a:lnSpc>
            </a:pPr>
            <a:r>
              <a:rPr lang="en-US" sz="3300" spc="-66">
                <a:solidFill>
                  <a:srgbClr val="474A53"/>
                </a:solidFill>
                <a:latin typeface="Kollektif Bold"/>
              </a:rPr>
              <a:t>03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029559" y="5617928"/>
            <a:ext cx="625156" cy="537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0"/>
              </a:lnSpc>
            </a:pPr>
            <a:r>
              <a:rPr lang="en-US" sz="3300" spc="-66">
                <a:solidFill>
                  <a:srgbClr val="474A53"/>
                </a:solidFill>
                <a:latin typeface="Kollektif Bold"/>
              </a:rPr>
              <a:t>05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716981" y="4484448"/>
            <a:ext cx="625156" cy="537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0"/>
              </a:lnSpc>
            </a:pPr>
            <a:r>
              <a:rPr lang="en-US" sz="3300" spc="-66">
                <a:solidFill>
                  <a:srgbClr val="474A53"/>
                </a:solidFill>
                <a:latin typeface="Kollektif Bold"/>
              </a:rPr>
              <a:t>06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767792" y="5220443"/>
            <a:ext cx="3919318" cy="776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99"/>
              </a:lnSpc>
            </a:pPr>
            <a:r>
              <a:rPr lang="en-US" sz="2635" spc="-52">
                <a:solidFill>
                  <a:srgbClr val="474A53"/>
                </a:solidFill>
                <a:latin typeface="Kollektif Bold"/>
              </a:rPr>
              <a:t>Product mix and penetration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989963" y="5375850"/>
            <a:ext cx="3919318" cy="414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99"/>
              </a:lnSpc>
            </a:pPr>
            <a:r>
              <a:rPr lang="en-US" sz="2635" spc="-52">
                <a:solidFill>
                  <a:srgbClr val="474A53"/>
                </a:solidFill>
                <a:latin typeface="Kollektif Bold"/>
              </a:rPr>
              <a:t>Policy persistency rate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809261" y="5323116"/>
            <a:ext cx="625156" cy="42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0"/>
              </a:lnSpc>
            </a:pPr>
            <a:r>
              <a:rPr lang="en-US" sz="2600" spc="-52">
                <a:solidFill>
                  <a:srgbClr val="F2E9DA"/>
                </a:solidFill>
                <a:latin typeface="Kollektif Bold"/>
              </a:rPr>
              <a:t>05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034501" y="5323116"/>
            <a:ext cx="625156" cy="42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0"/>
              </a:lnSpc>
            </a:pPr>
            <a:r>
              <a:rPr lang="en-US" sz="2600" spc="-52">
                <a:solidFill>
                  <a:srgbClr val="F2E9DA"/>
                </a:solidFill>
                <a:latin typeface="Kollektif Bold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750362" y="7952960"/>
            <a:ext cx="3237708" cy="3837801"/>
          </a:xfrm>
          <a:custGeom>
            <a:avLst/>
            <a:gdLst/>
            <a:ahLst/>
            <a:cxnLst/>
            <a:rect l="l" t="t" r="r" b="b"/>
            <a:pathLst>
              <a:path w="3237708" h="3837801">
                <a:moveTo>
                  <a:pt x="0" y="0"/>
                </a:moveTo>
                <a:lnTo>
                  <a:pt x="3237708" y="0"/>
                </a:lnTo>
                <a:lnTo>
                  <a:pt x="3237708" y="3837801"/>
                </a:lnTo>
                <a:lnTo>
                  <a:pt x="0" y="38378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8331">
            <a:off x="16660608" y="6423392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9" y="0"/>
                </a:lnTo>
                <a:lnTo>
                  <a:pt x="2194809" y="4697061"/>
                </a:lnTo>
                <a:lnTo>
                  <a:pt x="0" y="4697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352925" y="2364572"/>
            <a:ext cx="9885184" cy="2588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91"/>
              </a:lnSpc>
            </a:pPr>
            <a:r>
              <a:rPr lang="en-US" sz="9099">
                <a:solidFill>
                  <a:srgbClr val="474A53"/>
                </a:solidFill>
                <a:latin typeface="Knewave Bold"/>
              </a:rPr>
              <a:t>USP of LIC in india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62426" y="5804511"/>
            <a:ext cx="12866182" cy="158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474A53"/>
                </a:solidFill>
                <a:latin typeface="Kollektif"/>
              </a:rPr>
              <a:t>LIC thus concentrates on                                as a unique selling proposition. Unlike private players, the company claims it has fewer delinquencies, lapsed policies and discontinuance of high premium policies, a claim that many contest.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65896" y="5880711"/>
            <a:ext cx="3487355" cy="518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84"/>
              </a:lnSpc>
            </a:pPr>
            <a:r>
              <a:rPr lang="en-US" sz="3200">
                <a:solidFill>
                  <a:srgbClr val="975B3F"/>
                </a:solidFill>
                <a:latin typeface="Kollektif Bold"/>
              </a:rPr>
              <a:t>Mass volumes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228317" y="3974797"/>
            <a:ext cx="4500290" cy="588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46"/>
              </a:lnSpc>
            </a:pPr>
            <a:r>
              <a:rPr lang="en-US" sz="3613">
                <a:solidFill>
                  <a:srgbClr val="975B3F"/>
                </a:solidFill>
                <a:latin typeface="Kollektif Bold"/>
              </a:rPr>
              <a:t>(Unique seller point)</a:t>
            </a:r>
          </a:p>
        </p:txBody>
      </p:sp>
      <p:sp>
        <p:nvSpPr>
          <p:cNvPr id="12" name="Freeform 12"/>
          <p:cNvSpPr/>
          <p:nvPr/>
        </p:nvSpPr>
        <p:spPr>
          <a:xfrm rot="-3771138">
            <a:off x="15523163" y="-578882"/>
            <a:ext cx="3724446" cy="4414753"/>
          </a:xfrm>
          <a:custGeom>
            <a:avLst/>
            <a:gdLst/>
            <a:ahLst/>
            <a:cxnLst/>
            <a:rect l="l" t="t" r="r" b="b"/>
            <a:pathLst>
              <a:path w="3724446" h="4414753">
                <a:moveTo>
                  <a:pt x="0" y="0"/>
                </a:moveTo>
                <a:lnTo>
                  <a:pt x="3724446" y="0"/>
                </a:lnTo>
                <a:lnTo>
                  <a:pt x="3724446" y="4414752"/>
                </a:lnTo>
                <a:lnTo>
                  <a:pt x="0" y="44147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17430" y="465615"/>
            <a:ext cx="8031811" cy="9848715"/>
            <a:chOff x="0" y="0"/>
            <a:chExt cx="10709081" cy="13131620"/>
          </a:xfrm>
        </p:grpSpPr>
        <p:sp>
          <p:nvSpPr>
            <p:cNvPr id="3" name="TextBox 3"/>
            <p:cNvSpPr txBox="1"/>
            <p:nvPr/>
          </p:nvSpPr>
          <p:spPr>
            <a:xfrm rot="-2700000">
              <a:off x="-213077" y="11563296"/>
              <a:ext cx="2423957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Bheema jyothi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 rot="-2700000">
              <a:off x="1992391" y="11489109"/>
              <a:ext cx="2214126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Bachath plus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 rot="-2700000">
              <a:off x="4023450" y="11487165"/>
              <a:ext cx="2208626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Jeevan laabh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 rot="-2700000">
              <a:off x="5499418" y="11715147"/>
              <a:ext cx="2853457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Bheema bachath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 rot="-2700000">
              <a:off x="7775209" y="11611831"/>
              <a:ext cx="2561237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Jeevan lakshya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824373" y="219731"/>
              <a:ext cx="9884708" cy="10329561"/>
              <a:chOff x="0" y="0"/>
              <a:chExt cx="7065273" cy="738324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-6350"/>
                <a:ext cx="706527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065273" h="12700">
                    <a:moveTo>
                      <a:pt x="0" y="0"/>
                    </a:moveTo>
                    <a:lnTo>
                      <a:pt x="7065273" y="0"/>
                    </a:lnTo>
                    <a:lnTo>
                      <a:pt x="706527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64663">
                  <a:alpha val="24706"/>
                </a:srgbClr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0" y="1470298"/>
                <a:ext cx="706527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065273" h="12700">
                    <a:moveTo>
                      <a:pt x="0" y="0"/>
                    </a:moveTo>
                    <a:lnTo>
                      <a:pt x="7065273" y="0"/>
                    </a:lnTo>
                    <a:lnTo>
                      <a:pt x="706527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64663">
                  <a:alpha val="24706"/>
                </a:srgbClr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2946946"/>
                <a:ext cx="706527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065273" h="12700">
                    <a:moveTo>
                      <a:pt x="0" y="0"/>
                    </a:moveTo>
                    <a:lnTo>
                      <a:pt x="7065273" y="0"/>
                    </a:lnTo>
                    <a:lnTo>
                      <a:pt x="706527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64663">
                  <a:alpha val="24706"/>
                </a:srgbClr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0" y="4423594"/>
                <a:ext cx="706527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065273" h="12700">
                    <a:moveTo>
                      <a:pt x="0" y="0"/>
                    </a:moveTo>
                    <a:lnTo>
                      <a:pt x="7065273" y="0"/>
                    </a:lnTo>
                    <a:lnTo>
                      <a:pt x="706527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64663">
                  <a:alpha val="24706"/>
                </a:srgbClr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0" y="5900242"/>
                <a:ext cx="706527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065273" h="12700">
                    <a:moveTo>
                      <a:pt x="0" y="0"/>
                    </a:moveTo>
                    <a:lnTo>
                      <a:pt x="7065273" y="0"/>
                    </a:lnTo>
                    <a:lnTo>
                      <a:pt x="706527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64663">
                  <a:alpha val="24706"/>
                </a:srgbClr>
              </a:solidFill>
            </p:spPr>
          </p:sp>
          <p:sp>
            <p:nvSpPr>
              <p:cNvPr id="14" name="Freeform 14"/>
              <p:cNvSpPr/>
              <p:nvPr/>
            </p:nvSpPr>
            <p:spPr>
              <a:xfrm>
                <a:off x="0" y="7376890"/>
                <a:ext cx="706527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7065273" h="12700">
                    <a:moveTo>
                      <a:pt x="0" y="0"/>
                    </a:moveTo>
                    <a:lnTo>
                      <a:pt x="7065273" y="0"/>
                    </a:lnTo>
                    <a:lnTo>
                      <a:pt x="7065273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064663">
                  <a:alpha val="60000"/>
                </a:srgbClr>
              </a:solidFill>
            </p:spPr>
          </p:sp>
        </p:grpSp>
        <p:sp>
          <p:nvSpPr>
            <p:cNvPr id="15" name="TextBox 15"/>
            <p:cNvSpPr txBox="1"/>
            <p:nvPr/>
          </p:nvSpPr>
          <p:spPr>
            <a:xfrm>
              <a:off x="92818" y="-38100"/>
              <a:ext cx="542030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25 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8752" y="2027812"/>
              <a:ext cx="556096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20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8752" y="4093724"/>
              <a:ext cx="556096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15 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64685" y="6159637"/>
              <a:ext cx="570163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10 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312591" y="8225549"/>
              <a:ext cx="322257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5 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298525" y="10291461"/>
              <a:ext cx="336323" cy="4775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33"/>
                </a:lnSpc>
              </a:pPr>
              <a:r>
                <a:rPr lang="en-US" sz="2238">
                  <a:solidFill>
                    <a:srgbClr val="064663"/>
                  </a:solidFill>
                  <a:latin typeface="Clear Sans"/>
                </a:rPr>
                <a:t>0 </a:t>
              </a:r>
            </a:p>
          </p:txBody>
        </p:sp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429301" y="1450394"/>
              <a:ext cx="9279780" cy="9098898"/>
              <a:chOff x="432383" y="879639"/>
              <a:chExt cx="6632890" cy="6503601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7383240"/>
                <a:ext cx="406983" cy="0"/>
              </a:xfrm>
              <a:custGeom>
                <a:avLst/>
                <a:gdLst/>
                <a:ahLst/>
                <a:cxnLst/>
                <a:rect l="l" t="t" r="r" b="b"/>
                <a:pathLst>
                  <a:path w="406983">
                    <a:moveTo>
                      <a:pt x="0" y="0"/>
                    </a:moveTo>
                    <a:lnTo>
                      <a:pt x="0" y="0"/>
                    </a:lnTo>
                    <a:lnTo>
                      <a:pt x="406983" y="0"/>
                    </a:lnTo>
                    <a:lnTo>
                      <a:pt x="406983" y="0"/>
                    </a:lnTo>
                    <a:close/>
                  </a:path>
                </a:pathLst>
              </a:custGeom>
              <a:solidFill>
                <a:srgbClr val="CDA083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1448381" y="5014253"/>
                <a:ext cx="406983" cy="2368987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2368987">
                    <a:moveTo>
                      <a:pt x="0" y="2368987"/>
                    </a:moveTo>
                    <a:lnTo>
                      <a:pt x="0" y="32559"/>
                    </a:lnTo>
                    <a:cubicBezTo>
                      <a:pt x="0" y="14577"/>
                      <a:pt x="14577" y="0"/>
                      <a:pt x="32559" y="0"/>
                    </a:cubicBezTo>
                    <a:lnTo>
                      <a:pt x="374424" y="0"/>
                    </a:lnTo>
                    <a:cubicBezTo>
                      <a:pt x="392406" y="0"/>
                      <a:pt x="406983" y="14577"/>
                      <a:pt x="406983" y="32559"/>
                    </a:cubicBezTo>
                    <a:lnTo>
                      <a:pt x="406983" y="2368987"/>
                    </a:lnTo>
                    <a:close/>
                  </a:path>
                </a:pathLst>
              </a:custGeom>
              <a:solidFill>
                <a:srgbClr val="CDA083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2896762" y="2946946"/>
                <a:ext cx="406983" cy="4436294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4436294">
                    <a:moveTo>
                      <a:pt x="0" y="4436294"/>
                    </a:moveTo>
                    <a:lnTo>
                      <a:pt x="0" y="32559"/>
                    </a:lnTo>
                    <a:cubicBezTo>
                      <a:pt x="0" y="23924"/>
                      <a:pt x="3430" y="15642"/>
                      <a:pt x="9536" y="9536"/>
                    </a:cubicBezTo>
                    <a:cubicBezTo>
                      <a:pt x="15642" y="3430"/>
                      <a:pt x="23924" y="0"/>
                      <a:pt x="32559" y="0"/>
                    </a:cubicBezTo>
                    <a:lnTo>
                      <a:pt x="374424" y="0"/>
                    </a:lnTo>
                    <a:cubicBezTo>
                      <a:pt x="383060" y="0"/>
                      <a:pt x="391341" y="3430"/>
                      <a:pt x="397447" y="9536"/>
                    </a:cubicBezTo>
                    <a:cubicBezTo>
                      <a:pt x="403553" y="15642"/>
                      <a:pt x="406983" y="23924"/>
                      <a:pt x="406983" y="32559"/>
                    </a:cubicBezTo>
                    <a:lnTo>
                      <a:pt x="406983" y="4436294"/>
                    </a:lnTo>
                    <a:close/>
                  </a:path>
                </a:pathLst>
              </a:custGeom>
              <a:solidFill>
                <a:srgbClr val="CDA083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4345143" y="2060957"/>
                <a:ext cx="406983" cy="5322283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5322283">
                    <a:moveTo>
                      <a:pt x="0" y="5322283"/>
                    </a:moveTo>
                    <a:lnTo>
                      <a:pt x="0" y="32559"/>
                    </a:lnTo>
                    <a:cubicBezTo>
                      <a:pt x="0" y="14577"/>
                      <a:pt x="14577" y="0"/>
                      <a:pt x="32559" y="0"/>
                    </a:cubicBezTo>
                    <a:lnTo>
                      <a:pt x="374425" y="0"/>
                    </a:lnTo>
                    <a:cubicBezTo>
                      <a:pt x="392406" y="0"/>
                      <a:pt x="406983" y="14577"/>
                      <a:pt x="406983" y="32559"/>
                    </a:cubicBezTo>
                    <a:lnTo>
                      <a:pt x="406983" y="5322283"/>
                    </a:lnTo>
                    <a:close/>
                  </a:path>
                </a:pathLst>
              </a:custGeom>
              <a:solidFill>
                <a:srgbClr val="CDA083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5793524" y="879639"/>
                <a:ext cx="406983" cy="6503601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6503601">
                    <a:moveTo>
                      <a:pt x="0" y="6503601"/>
                    </a:moveTo>
                    <a:lnTo>
                      <a:pt x="0" y="32558"/>
                    </a:lnTo>
                    <a:cubicBezTo>
                      <a:pt x="0" y="14577"/>
                      <a:pt x="14577" y="0"/>
                      <a:pt x="32559" y="0"/>
                    </a:cubicBezTo>
                    <a:lnTo>
                      <a:pt x="374425" y="0"/>
                    </a:lnTo>
                    <a:cubicBezTo>
                      <a:pt x="392406" y="0"/>
                      <a:pt x="406983" y="14577"/>
                      <a:pt x="406983" y="32558"/>
                    </a:cubicBezTo>
                    <a:lnTo>
                      <a:pt x="406983" y="6503601"/>
                    </a:lnTo>
                    <a:close/>
                  </a:path>
                </a:pathLst>
              </a:custGeom>
              <a:solidFill>
                <a:srgbClr val="CDA083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432383" y="5893892"/>
                <a:ext cx="406983" cy="1489348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1489348">
                    <a:moveTo>
                      <a:pt x="0" y="1489348"/>
                    </a:moveTo>
                    <a:lnTo>
                      <a:pt x="0" y="32559"/>
                    </a:lnTo>
                    <a:cubicBezTo>
                      <a:pt x="0" y="14577"/>
                      <a:pt x="14577" y="0"/>
                      <a:pt x="32559" y="0"/>
                    </a:cubicBezTo>
                    <a:lnTo>
                      <a:pt x="374424" y="0"/>
                    </a:lnTo>
                    <a:cubicBezTo>
                      <a:pt x="392406" y="0"/>
                      <a:pt x="406983" y="14577"/>
                      <a:pt x="406983" y="32559"/>
                    </a:cubicBezTo>
                    <a:lnTo>
                      <a:pt x="406983" y="1489348"/>
                    </a:lnTo>
                    <a:close/>
                  </a:path>
                </a:pathLst>
              </a:custGeom>
              <a:solidFill>
                <a:srgbClr val="975B3F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1880764" y="5014253"/>
                <a:ext cx="406983" cy="2368987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2368987">
                    <a:moveTo>
                      <a:pt x="0" y="2368987"/>
                    </a:moveTo>
                    <a:lnTo>
                      <a:pt x="0" y="32559"/>
                    </a:lnTo>
                    <a:cubicBezTo>
                      <a:pt x="0" y="14577"/>
                      <a:pt x="14577" y="0"/>
                      <a:pt x="32559" y="0"/>
                    </a:cubicBezTo>
                    <a:lnTo>
                      <a:pt x="374425" y="0"/>
                    </a:lnTo>
                    <a:cubicBezTo>
                      <a:pt x="392406" y="0"/>
                      <a:pt x="406983" y="14577"/>
                      <a:pt x="406983" y="32559"/>
                    </a:cubicBezTo>
                    <a:lnTo>
                      <a:pt x="406983" y="2368987"/>
                    </a:lnTo>
                    <a:close/>
                  </a:path>
                </a:pathLst>
              </a:custGeom>
              <a:solidFill>
                <a:srgbClr val="975B3F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3329145" y="4425711"/>
                <a:ext cx="406983" cy="2957529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2957529">
                    <a:moveTo>
                      <a:pt x="0" y="2957529"/>
                    </a:moveTo>
                    <a:lnTo>
                      <a:pt x="0" y="32558"/>
                    </a:lnTo>
                    <a:cubicBezTo>
                      <a:pt x="0" y="14577"/>
                      <a:pt x="14577" y="0"/>
                      <a:pt x="32559" y="0"/>
                    </a:cubicBezTo>
                    <a:lnTo>
                      <a:pt x="374425" y="0"/>
                    </a:lnTo>
                    <a:cubicBezTo>
                      <a:pt x="392406" y="0"/>
                      <a:pt x="406983" y="14577"/>
                      <a:pt x="406983" y="32558"/>
                    </a:cubicBezTo>
                    <a:lnTo>
                      <a:pt x="406983" y="2957529"/>
                    </a:lnTo>
                    <a:close/>
                  </a:path>
                </a:pathLst>
              </a:custGeom>
              <a:solidFill>
                <a:srgbClr val="975B3F"/>
              </a:solidFill>
            </p:spPr>
          </p:sp>
          <p:sp>
            <p:nvSpPr>
              <p:cNvPr id="30" name="Freeform 30"/>
              <p:cNvSpPr/>
              <p:nvPr/>
            </p:nvSpPr>
            <p:spPr>
              <a:xfrm>
                <a:off x="4777526" y="3243687"/>
                <a:ext cx="406983" cy="4139553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4139553">
                    <a:moveTo>
                      <a:pt x="0" y="4139553"/>
                    </a:moveTo>
                    <a:lnTo>
                      <a:pt x="0" y="32558"/>
                    </a:lnTo>
                    <a:cubicBezTo>
                      <a:pt x="0" y="14577"/>
                      <a:pt x="14577" y="0"/>
                      <a:pt x="32559" y="0"/>
                    </a:cubicBezTo>
                    <a:lnTo>
                      <a:pt x="374425" y="0"/>
                    </a:lnTo>
                    <a:cubicBezTo>
                      <a:pt x="392406" y="0"/>
                      <a:pt x="406983" y="14577"/>
                      <a:pt x="406983" y="32558"/>
                    </a:cubicBezTo>
                    <a:lnTo>
                      <a:pt x="406983" y="4139553"/>
                    </a:lnTo>
                    <a:close/>
                  </a:path>
                </a:pathLst>
              </a:custGeom>
              <a:solidFill>
                <a:srgbClr val="975B3F"/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6225907" y="1470875"/>
                <a:ext cx="406983" cy="5912365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5912365">
                    <a:moveTo>
                      <a:pt x="0" y="5912365"/>
                    </a:moveTo>
                    <a:lnTo>
                      <a:pt x="0" y="32559"/>
                    </a:lnTo>
                    <a:cubicBezTo>
                      <a:pt x="0" y="23924"/>
                      <a:pt x="3431" y="15642"/>
                      <a:pt x="9536" y="9536"/>
                    </a:cubicBezTo>
                    <a:cubicBezTo>
                      <a:pt x="15643" y="3431"/>
                      <a:pt x="23924" y="0"/>
                      <a:pt x="32559" y="0"/>
                    </a:cubicBezTo>
                    <a:lnTo>
                      <a:pt x="374425" y="0"/>
                    </a:lnTo>
                    <a:cubicBezTo>
                      <a:pt x="392407" y="0"/>
                      <a:pt x="406983" y="14577"/>
                      <a:pt x="406983" y="32559"/>
                    </a:cubicBezTo>
                    <a:lnTo>
                      <a:pt x="406983" y="5912365"/>
                    </a:lnTo>
                    <a:close/>
                  </a:path>
                </a:pathLst>
              </a:custGeom>
              <a:solidFill>
                <a:srgbClr val="975B3F"/>
              </a:solidFill>
            </p:spPr>
          </p:sp>
          <p:sp>
            <p:nvSpPr>
              <p:cNvPr id="32" name="Freeform 32"/>
              <p:cNvSpPr/>
              <p:nvPr/>
            </p:nvSpPr>
            <p:spPr>
              <a:xfrm>
                <a:off x="864766" y="5893892"/>
                <a:ext cx="406983" cy="1489348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1489348">
                    <a:moveTo>
                      <a:pt x="0" y="1489348"/>
                    </a:moveTo>
                    <a:lnTo>
                      <a:pt x="0" y="32559"/>
                    </a:lnTo>
                    <a:cubicBezTo>
                      <a:pt x="0" y="14577"/>
                      <a:pt x="14577" y="0"/>
                      <a:pt x="32559" y="0"/>
                    </a:cubicBezTo>
                    <a:lnTo>
                      <a:pt x="374425" y="0"/>
                    </a:lnTo>
                    <a:cubicBezTo>
                      <a:pt x="392406" y="0"/>
                      <a:pt x="406983" y="14577"/>
                      <a:pt x="406983" y="32559"/>
                    </a:cubicBezTo>
                    <a:lnTo>
                      <a:pt x="406983" y="1489348"/>
                    </a:lnTo>
                    <a:close/>
                  </a:path>
                </a:pathLst>
              </a:custGeom>
              <a:solidFill>
                <a:srgbClr val="064663"/>
              </a:solidFill>
            </p:spPr>
          </p:sp>
          <p:sp>
            <p:nvSpPr>
              <p:cNvPr id="33" name="Freeform 33"/>
              <p:cNvSpPr/>
              <p:nvPr/>
            </p:nvSpPr>
            <p:spPr>
              <a:xfrm>
                <a:off x="2313147" y="6198747"/>
                <a:ext cx="406983" cy="1184493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1184493">
                    <a:moveTo>
                      <a:pt x="0" y="1184493"/>
                    </a:moveTo>
                    <a:lnTo>
                      <a:pt x="0" y="32558"/>
                    </a:lnTo>
                    <a:cubicBezTo>
                      <a:pt x="0" y="14577"/>
                      <a:pt x="14577" y="0"/>
                      <a:pt x="32559" y="0"/>
                    </a:cubicBezTo>
                    <a:lnTo>
                      <a:pt x="374425" y="0"/>
                    </a:lnTo>
                    <a:cubicBezTo>
                      <a:pt x="392406" y="0"/>
                      <a:pt x="406983" y="14577"/>
                      <a:pt x="406983" y="32558"/>
                    </a:cubicBezTo>
                    <a:lnTo>
                      <a:pt x="406983" y="1184493"/>
                    </a:lnTo>
                    <a:close/>
                  </a:path>
                </a:pathLst>
              </a:custGeom>
              <a:solidFill>
                <a:srgbClr val="064663"/>
              </a:solidFill>
            </p:spPr>
          </p:sp>
          <p:sp>
            <p:nvSpPr>
              <p:cNvPr id="34" name="Freeform 34"/>
              <p:cNvSpPr/>
              <p:nvPr/>
            </p:nvSpPr>
            <p:spPr>
              <a:xfrm>
                <a:off x="3761528" y="5904475"/>
                <a:ext cx="406983" cy="1478765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1478765">
                    <a:moveTo>
                      <a:pt x="0" y="1478765"/>
                    </a:moveTo>
                    <a:lnTo>
                      <a:pt x="0" y="32559"/>
                    </a:lnTo>
                    <a:cubicBezTo>
                      <a:pt x="0" y="23924"/>
                      <a:pt x="3431" y="15642"/>
                      <a:pt x="9536" y="9536"/>
                    </a:cubicBezTo>
                    <a:cubicBezTo>
                      <a:pt x="15642" y="3431"/>
                      <a:pt x="23924" y="0"/>
                      <a:pt x="32559" y="0"/>
                    </a:cubicBezTo>
                    <a:lnTo>
                      <a:pt x="374425" y="0"/>
                    </a:lnTo>
                    <a:cubicBezTo>
                      <a:pt x="383060" y="0"/>
                      <a:pt x="391341" y="3431"/>
                      <a:pt x="397447" y="9536"/>
                    </a:cubicBezTo>
                    <a:cubicBezTo>
                      <a:pt x="403553" y="15642"/>
                      <a:pt x="406983" y="23924"/>
                      <a:pt x="406983" y="32559"/>
                    </a:cubicBezTo>
                    <a:lnTo>
                      <a:pt x="406983" y="1478765"/>
                    </a:lnTo>
                    <a:close/>
                  </a:path>
                </a:pathLst>
              </a:custGeom>
              <a:solidFill>
                <a:srgbClr val="064663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5209909" y="5017781"/>
                <a:ext cx="406983" cy="2365459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2365459">
                    <a:moveTo>
                      <a:pt x="0" y="2365459"/>
                    </a:moveTo>
                    <a:lnTo>
                      <a:pt x="0" y="32559"/>
                    </a:lnTo>
                    <a:cubicBezTo>
                      <a:pt x="0" y="23924"/>
                      <a:pt x="3431" y="15642"/>
                      <a:pt x="9536" y="9536"/>
                    </a:cubicBezTo>
                    <a:cubicBezTo>
                      <a:pt x="15642" y="3430"/>
                      <a:pt x="23924" y="0"/>
                      <a:pt x="32559" y="0"/>
                    </a:cubicBezTo>
                    <a:lnTo>
                      <a:pt x="374425" y="0"/>
                    </a:lnTo>
                    <a:cubicBezTo>
                      <a:pt x="383060" y="0"/>
                      <a:pt x="391341" y="3430"/>
                      <a:pt x="397447" y="9536"/>
                    </a:cubicBezTo>
                    <a:cubicBezTo>
                      <a:pt x="403553" y="15642"/>
                      <a:pt x="406983" y="23924"/>
                      <a:pt x="406983" y="32559"/>
                    </a:cubicBezTo>
                    <a:lnTo>
                      <a:pt x="406983" y="2365459"/>
                    </a:lnTo>
                    <a:close/>
                  </a:path>
                </a:pathLst>
              </a:custGeom>
              <a:solidFill>
                <a:srgbClr val="064663"/>
              </a:solidFill>
            </p:spPr>
          </p:sp>
          <p:sp>
            <p:nvSpPr>
              <p:cNvPr id="36" name="Freeform 36"/>
              <p:cNvSpPr/>
              <p:nvPr/>
            </p:nvSpPr>
            <p:spPr>
              <a:xfrm>
                <a:off x="6658290" y="5018294"/>
                <a:ext cx="406983" cy="2364946"/>
              </a:xfrm>
              <a:custGeom>
                <a:avLst/>
                <a:gdLst/>
                <a:ahLst/>
                <a:cxnLst/>
                <a:rect l="l" t="t" r="r" b="b"/>
                <a:pathLst>
                  <a:path w="406983" h="2364946">
                    <a:moveTo>
                      <a:pt x="0" y="2364946"/>
                    </a:moveTo>
                    <a:lnTo>
                      <a:pt x="0" y="32559"/>
                    </a:lnTo>
                    <a:cubicBezTo>
                      <a:pt x="0" y="23924"/>
                      <a:pt x="3431" y="15643"/>
                      <a:pt x="9536" y="9536"/>
                    </a:cubicBezTo>
                    <a:cubicBezTo>
                      <a:pt x="15642" y="3430"/>
                      <a:pt x="23924" y="0"/>
                      <a:pt x="32559" y="0"/>
                    </a:cubicBezTo>
                    <a:lnTo>
                      <a:pt x="374425" y="0"/>
                    </a:lnTo>
                    <a:cubicBezTo>
                      <a:pt x="383060" y="0"/>
                      <a:pt x="391342" y="3430"/>
                      <a:pt x="397448" y="9536"/>
                    </a:cubicBezTo>
                    <a:cubicBezTo>
                      <a:pt x="403553" y="15643"/>
                      <a:pt x="406983" y="23924"/>
                      <a:pt x="406983" y="32559"/>
                    </a:cubicBezTo>
                    <a:lnTo>
                      <a:pt x="406983" y="2364946"/>
                    </a:lnTo>
                    <a:close/>
                  </a:path>
                </a:pathLst>
              </a:custGeom>
              <a:solidFill>
                <a:srgbClr val="064663"/>
              </a:solidFill>
            </p:spPr>
          </p:sp>
        </p:grpSp>
      </p:grpSp>
      <p:grpSp>
        <p:nvGrpSpPr>
          <p:cNvPr id="37" name="Group 37"/>
          <p:cNvGrpSpPr/>
          <p:nvPr/>
        </p:nvGrpSpPr>
        <p:grpSpPr>
          <a:xfrm>
            <a:off x="0" y="3019427"/>
            <a:ext cx="7725536" cy="3204875"/>
            <a:chOff x="0" y="0"/>
            <a:chExt cx="2034709" cy="844082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2034709" cy="844082"/>
            </a:xfrm>
            <a:custGeom>
              <a:avLst/>
              <a:gdLst/>
              <a:ahLst/>
              <a:cxnLst/>
              <a:rect l="l" t="t" r="r" b="b"/>
              <a:pathLst>
                <a:path w="2034709" h="844082">
                  <a:moveTo>
                    <a:pt x="0" y="0"/>
                  </a:moveTo>
                  <a:lnTo>
                    <a:pt x="2034709" y="0"/>
                  </a:lnTo>
                  <a:lnTo>
                    <a:pt x="2034709" y="844082"/>
                  </a:lnTo>
                  <a:lnTo>
                    <a:pt x="0" y="844082"/>
                  </a:lnTo>
                  <a:close/>
                </a:path>
              </a:pathLst>
            </a:custGeom>
            <a:solidFill>
              <a:srgbClr val="975B3F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0" name="Freeform 40"/>
          <p:cNvSpPr/>
          <p:nvPr/>
        </p:nvSpPr>
        <p:spPr>
          <a:xfrm rot="745775">
            <a:off x="-750362" y="7952960"/>
            <a:ext cx="3237708" cy="3837801"/>
          </a:xfrm>
          <a:custGeom>
            <a:avLst/>
            <a:gdLst/>
            <a:ahLst/>
            <a:cxnLst/>
            <a:rect l="l" t="t" r="r" b="b"/>
            <a:pathLst>
              <a:path w="3237708" h="3837801">
                <a:moveTo>
                  <a:pt x="0" y="0"/>
                </a:moveTo>
                <a:lnTo>
                  <a:pt x="3237708" y="0"/>
                </a:lnTo>
                <a:lnTo>
                  <a:pt x="3237708" y="3837801"/>
                </a:lnTo>
                <a:lnTo>
                  <a:pt x="0" y="38378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1" name="Freeform 41"/>
          <p:cNvSpPr/>
          <p:nvPr/>
        </p:nvSpPr>
        <p:spPr>
          <a:xfrm rot="3190663">
            <a:off x="-529418" y="-1735704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8"/>
                </a:lnTo>
                <a:lnTo>
                  <a:pt x="0" y="55288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2" name="TextBox 42"/>
          <p:cNvSpPr txBox="1"/>
          <p:nvPr/>
        </p:nvSpPr>
        <p:spPr>
          <a:xfrm>
            <a:off x="283831" y="3102578"/>
            <a:ext cx="7157874" cy="4650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73"/>
              </a:lnSpc>
            </a:pPr>
            <a:r>
              <a:rPr lang="en-US" sz="10976">
                <a:solidFill>
                  <a:srgbClr val="FFFFFF"/>
                </a:solidFill>
                <a:latin typeface="Bobby Jones"/>
              </a:rPr>
              <a:t>AUDIENCE PERSONA</a:t>
            </a:r>
          </a:p>
          <a:p>
            <a:pPr algn="ctr">
              <a:lnSpc>
                <a:spcPts val="12073"/>
              </a:lnSpc>
            </a:pPr>
            <a:endParaRPr lang="en-US" sz="10976">
              <a:solidFill>
                <a:srgbClr val="FFFFFF"/>
              </a:solidFill>
              <a:latin typeface="Bobby Jone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689495" y="7394011"/>
            <a:ext cx="3763119" cy="4460593"/>
          </a:xfrm>
          <a:custGeom>
            <a:avLst/>
            <a:gdLst/>
            <a:ahLst/>
            <a:cxnLst/>
            <a:rect l="l" t="t" r="r" b="b"/>
            <a:pathLst>
              <a:path w="3763119" h="4460593">
                <a:moveTo>
                  <a:pt x="0" y="0"/>
                </a:moveTo>
                <a:lnTo>
                  <a:pt x="3763119" y="0"/>
                </a:lnTo>
                <a:lnTo>
                  <a:pt x="3763119" y="4460594"/>
                </a:lnTo>
                <a:lnTo>
                  <a:pt x="0" y="4460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8331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483473" y="1468051"/>
            <a:ext cx="11321053" cy="1230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92"/>
              </a:lnSpc>
            </a:pPr>
            <a:r>
              <a:rPr lang="en-US" sz="8564">
                <a:solidFill>
                  <a:srgbClr val="474A53"/>
                </a:solidFill>
                <a:latin typeface="Knewave Bold"/>
              </a:rPr>
              <a:t>HDFC SWOT Analysis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647340" y="3645127"/>
            <a:ext cx="3114659" cy="4076461"/>
            <a:chOff x="0" y="0"/>
            <a:chExt cx="3525957" cy="461476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7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75B3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3320026" y="3343049"/>
            <a:ext cx="1886591" cy="796544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74A53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3223359" y="3353809"/>
            <a:ext cx="2132781" cy="561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2701">
                <a:solidFill>
                  <a:srgbClr val="F2E9DA"/>
                </a:solidFill>
                <a:latin typeface="Kollektif Bold"/>
              </a:rPr>
              <a:t>Strengths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073835" y="5018900"/>
            <a:ext cx="2431828" cy="143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Diverse product portfolio </a:t>
            </a:r>
          </a:p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Strong brand reputation 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5940227" y="3645127"/>
            <a:ext cx="3114659" cy="4076461"/>
            <a:chOff x="0" y="0"/>
            <a:chExt cx="3525957" cy="461476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7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75B3F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9233114" y="3645127"/>
            <a:ext cx="3114659" cy="4076461"/>
            <a:chOff x="0" y="0"/>
            <a:chExt cx="3525957" cy="461476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7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75B3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2526000" y="3645127"/>
            <a:ext cx="3114659" cy="4076461"/>
            <a:chOff x="0" y="0"/>
            <a:chExt cx="3525957" cy="461476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7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75B3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9874036" y="3312716"/>
            <a:ext cx="1886591" cy="796544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74A53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3140035" y="3342837"/>
            <a:ext cx="1886591" cy="796544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74A53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6579931" y="3312716"/>
            <a:ext cx="1886591" cy="796544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74A53"/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13016939" y="3383929"/>
            <a:ext cx="2132781" cy="561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2701">
                <a:solidFill>
                  <a:srgbClr val="F2E9DA"/>
                </a:solidFill>
                <a:latin typeface="Kollektif Bold"/>
              </a:rPr>
              <a:t>Threats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510085" y="3384142"/>
            <a:ext cx="2814692" cy="561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2701">
                <a:solidFill>
                  <a:srgbClr val="F2E9DA"/>
                </a:solidFill>
                <a:latin typeface="Kollektif Bold"/>
              </a:rPr>
              <a:t>Opportunities 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456836" y="3353809"/>
            <a:ext cx="2132781" cy="561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2701">
                <a:solidFill>
                  <a:srgbClr val="F2E9DA"/>
                </a:solidFill>
                <a:latin typeface="Kollektif Bold"/>
              </a:rPr>
              <a:t>Weakness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016939" y="5114925"/>
            <a:ext cx="2431828" cy="143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Market competition and cybersecurity risks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574529" y="5114925"/>
            <a:ext cx="2431828" cy="143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Market expansion and </a:t>
            </a:r>
          </a:p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Digital transformation 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6305875" y="5018900"/>
            <a:ext cx="2431828" cy="143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Premium costs and</a:t>
            </a:r>
          </a:p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Policy complexity </a:t>
            </a:r>
          </a:p>
        </p:txBody>
      </p:sp>
      <p:sp>
        <p:nvSpPr>
          <p:cNvPr id="33" name="Freeform 33"/>
          <p:cNvSpPr/>
          <p:nvPr/>
        </p:nvSpPr>
        <p:spPr>
          <a:xfrm rot="-5400000">
            <a:off x="15186390" y="-1513489"/>
            <a:ext cx="2935576" cy="4776825"/>
          </a:xfrm>
          <a:custGeom>
            <a:avLst/>
            <a:gdLst/>
            <a:ahLst/>
            <a:cxnLst/>
            <a:rect l="l" t="t" r="r" b="b"/>
            <a:pathLst>
              <a:path w="2935576" h="4776825">
                <a:moveTo>
                  <a:pt x="0" y="0"/>
                </a:moveTo>
                <a:lnTo>
                  <a:pt x="2935576" y="0"/>
                </a:lnTo>
                <a:lnTo>
                  <a:pt x="2935576" y="4776825"/>
                </a:lnTo>
                <a:lnTo>
                  <a:pt x="0" y="47768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4" name="TextBox 34"/>
          <p:cNvSpPr txBox="1"/>
          <p:nvPr/>
        </p:nvSpPr>
        <p:spPr>
          <a:xfrm>
            <a:off x="13900895" y="241142"/>
            <a:ext cx="5141695" cy="1517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80"/>
              </a:lnSpc>
            </a:pPr>
            <a:r>
              <a:rPr lang="en-US" sz="4982">
                <a:solidFill>
                  <a:srgbClr val="F2E9DA"/>
                </a:solidFill>
                <a:latin typeface="Kollektif Bold"/>
              </a:rPr>
              <a:t>Competitive analysis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138394" y="8819044"/>
            <a:ext cx="2431828" cy="3416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61"/>
              </a:lnSpc>
            </a:pPr>
            <a:r>
              <a:rPr lang="en-US" sz="2147" spc="-42">
                <a:solidFill>
                  <a:srgbClr val="F2E9DA"/>
                </a:solidFill>
                <a:latin typeface="Kollektif Bold"/>
              </a:rPr>
              <a:t>Add a main point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689495" y="7394011"/>
            <a:ext cx="3763119" cy="4460593"/>
          </a:xfrm>
          <a:custGeom>
            <a:avLst/>
            <a:gdLst/>
            <a:ahLst/>
            <a:cxnLst/>
            <a:rect l="l" t="t" r="r" b="b"/>
            <a:pathLst>
              <a:path w="3763119" h="4460593">
                <a:moveTo>
                  <a:pt x="0" y="0"/>
                </a:moveTo>
                <a:lnTo>
                  <a:pt x="3763119" y="0"/>
                </a:lnTo>
                <a:lnTo>
                  <a:pt x="3763119" y="4460594"/>
                </a:lnTo>
                <a:lnTo>
                  <a:pt x="0" y="4460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8331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483473" y="1468051"/>
            <a:ext cx="11321053" cy="1230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92"/>
              </a:lnSpc>
            </a:pPr>
            <a:r>
              <a:rPr lang="en-US" sz="8564">
                <a:solidFill>
                  <a:srgbClr val="474A53"/>
                </a:solidFill>
                <a:latin typeface="Knewave Bold"/>
              </a:rPr>
              <a:t>Kotak SWOT Analysis 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647340" y="3645127"/>
            <a:ext cx="3114659" cy="4076461"/>
            <a:chOff x="0" y="0"/>
            <a:chExt cx="3525957" cy="461476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7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75B3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3320026" y="3343049"/>
            <a:ext cx="1886591" cy="796544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74A53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3223359" y="3353809"/>
            <a:ext cx="2132781" cy="561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2701">
                <a:solidFill>
                  <a:srgbClr val="F2E9DA"/>
                </a:solidFill>
                <a:latin typeface="Kollektif Bold"/>
              </a:rPr>
              <a:t>Strengths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924312" y="4604124"/>
            <a:ext cx="2431828" cy="143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Customer centric approach</a:t>
            </a:r>
          </a:p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Sustainable practices 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5940227" y="3645127"/>
            <a:ext cx="3114659" cy="4076461"/>
            <a:chOff x="0" y="0"/>
            <a:chExt cx="3525957" cy="461476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7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75B3F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6157789" y="4664686"/>
            <a:ext cx="2431828" cy="143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Limited online features </a:t>
            </a:r>
          </a:p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Dependent on agents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9233114" y="3645127"/>
            <a:ext cx="3114659" cy="4076461"/>
            <a:chOff x="0" y="0"/>
            <a:chExt cx="3525957" cy="461476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7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75B3F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9574529" y="4664686"/>
            <a:ext cx="2431828" cy="143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Partnership and alliance </a:t>
            </a:r>
          </a:p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and</a:t>
            </a:r>
          </a:p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Global expansion 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2526000" y="3645127"/>
            <a:ext cx="3114659" cy="4076461"/>
            <a:chOff x="0" y="0"/>
            <a:chExt cx="3525957" cy="461476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525957" cy="4614767"/>
            </a:xfrm>
            <a:custGeom>
              <a:avLst/>
              <a:gdLst/>
              <a:ahLst/>
              <a:cxnLst/>
              <a:rect l="l" t="t" r="r" b="b"/>
              <a:pathLst>
                <a:path w="3525957" h="4614767">
                  <a:moveTo>
                    <a:pt x="3401497" y="4614767"/>
                  </a:moveTo>
                  <a:lnTo>
                    <a:pt x="124460" y="4614767"/>
                  </a:lnTo>
                  <a:cubicBezTo>
                    <a:pt x="55880" y="4614767"/>
                    <a:pt x="0" y="4558887"/>
                    <a:pt x="0" y="449030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4490307"/>
                  </a:lnTo>
                  <a:cubicBezTo>
                    <a:pt x="3525957" y="4558887"/>
                    <a:pt x="3470077" y="4614767"/>
                    <a:pt x="3401497" y="4614767"/>
                  </a:cubicBezTo>
                  <a:close/>
                </a:path>
              </a:pathLst>
            </a:custGeom>
            <a:solidFill>
              <a:srgbClr val="975B3F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9874036" y="3312716"/>
            <a:ext cx="1886591" cy="796544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74A53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3140035" y="3342837"/>
            <a:ext cx="1886591" cy="796544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74A53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6579931" y="3312716"/>
            <a:ext cx="1886591" cy="796544"/>
            <a:chOff x="0" y="0"/>
            <a:chExt cx="6350000" cy="63500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74A53"/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13016939" y="3383929"/>
            <a:ext cx="2132781" cy="561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2701">
                <a:solidFill>
                  <a:srgbClr val="F2E9DA"/>
                </a:solidFill>
                <a:latin typeface="Kollektif Bold"/>
              </a:rPr>
              <a:t>Threats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510085" y="3384142"/>
            <a:ext cx="2814692" cy="561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2701">
                <a:solidFill>
                  <a:srgbClr val="F2E9DA"/>
                </a:solidFill>
                <a:latin typeface="Kollektif Bold"/>
              </a:rPr>
              <a:t>Opportunities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456836" y="3353809"/>
            <a:ext cx="2132781" cy="561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1"/>
              </a:lnSpc>
            </a:pPr>
            <a:r>
              <a:rPr lang="en-US" sz="2701">
                <a:solidFill>
                  <a:srgbClr val="F2E9DA"/>
                </a:solidFill>
                <a:latin typeface="Kollektif Bold"/>
              </a:rPr>
              <a:t>Weakness</a:t>
            </a:r>
          </a:p>
        </p:txBody>
      </p:sp>
      <p:sp>
        <p:nvSpPr>
          <p:cNvPr id="32" name="Freeform 32"/>
          <p:cNvSpPr/>
          <p:nvPr/>
        </p:nvSpPr>
        <p:spPr>
          <a:xfrm rot="-5400000">
            <a:off x="15186390" y="-1513489"/>
            <a:ext cx="2935576" cy="4776825"/>
          </a:xfrm>
          <a:custGeom>
            <a:avLst/>
            <a:gdLst/>
            <a:ahLst/>
            <a:cxnLst/>
            <a:rect l="l" t="t" r="r" b="b"/>
            <a:pathLst>
              <a:path w="2935576" h="4776825">
                <a:moveTo>
                  <a:pt x="0" y="0"/>
                </a:moveTo>
                <a:lnTo>
                  <a:pt x="2935576" y="0"/>
                </a:lnTo>
                <a:lnTo>
                  <a:pt x="2935576" y="4776825"/>
                </a:lnTo>
                <a:lnTo>
                  <a:pt x="0" y="47768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33" name="TextBox 33"/>
          <p:cNvSpPr txBox="1"/>
          <p:nvPr/>
        </p:nvSpPr>
        <p:spPr>
          <a:xfrm>
            <a:off x="13900895" y="241142"/>
            <a:ext cx="5141695" cy="1517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80"/>
              </a:lnSpc>
            </a:pPr>
            <a:r>
              <a:rPr lang="en-US" sz="4982">
                <a:solidFill>
                  <a:srgbClr val="F2E9DA"/>
                </a:solidFill>
                <a:latin typeface="Kollektif Bold"/>
              </a:rPr>
              <a:t>Competitive analysis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2928798" y="4664686"/>
            <a:ext cx="2431828" cy="143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Technology disruptions </a:t>
            </a:r>
          </a:p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and </a:t>
            </a:r>
          </a:p>
          <a:p>
            <a:pPr algn="ctr">
              <a:lnSpc>
                <a:spcPts val="2749"/>
              </a:lnSpc>
            </a:pPr>
            <a:r>
              <a:rPr lang="en-US" sz="2499" spc="-49">
                <a:solidFill>
                  <a:srgbClr val="F2E9DA"/>
                </a:solidFill>
                <a:latin typeface="Kollektif Bold"/>
              </a:rPr>
              <a:t>investment risks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9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948414"/>
            <a:ext cx="16230600" cy="8390172"/>
            <a:chOff x="0" y="0"/>
            <a:chExt cx="4274726" cy="22097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2209757"/>
            </a:xfrm>
            <a:custGeom>
              <a:avLst/>
              <a:gdLst/>
              <a:ahLst/>
              <a:cxnLst/>
              <a:rect l="l" t="t" r="r" b="b"/>
              <a:pathLst>
                <a:path w="4274726" h="2209757">
                  <a:moveTo>
                    <a:pt x="0" y="0"/>
                  </a:moveTo>
                  <a:lnTo>
                    <a:pt x="4274726" y="0"/>
                  </a:lnTo>
                  <a:lnTo>
                    <a:pt x="4274726" y="2209757"/>
                  </a:lnTo>
                  <a:lnTo>
                    <a:pt x="0" y="2209757"/>
                  </a:lnTo>
                  <a:close/>
                </a:path>
              </a:pathLst>
            </a:custGeom>
            <a:solidFill>
              <a:srgbClr val="F2E9DA"/>
            </a:solidFill>
            <a:ln w="76200" cap="sq">
              <a:solidFill>
                <a:srgbClr val="CDA083"/>
              </a:solidFill>
              <a:prstDash val="lgDash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745775">
            <a:off x="-689495" y="7394011"/>
            <a:ext cx="3763119" cy="4460593"/>
          </a:xfrm>
          <a:custGeom>
            <a:avLst/>
            <a:gdLst/>
            <a:ahLst/>
            <a:cxnLst/>
            <a:rect l="l" t="t" r="r" b="b"/>
            <a:pathLst>
              <a:path w="3763119" h="4460593">
                <a:moveTo>
                  <a:pt x="0" y="0"/>
                </a:moveTo>
                <a:lnTo>
                  <a:pt x="3763119" y="0"/>
                </a:lnTo>
                <a:lnTo>
                  <a:pt x="3763119" y="4460594"/>
                </a:lnTo>
                <a:lnTo>
                  <a:pt x="0" y="44605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8331">
            <a:off x="16161896" y="6909769"/>
            <a:ext cx="2194809" cy="4697061"/>
          </a:xfrm>
          <a:custGeom>
            <a:avLst/>
            <a:gdLst/>
            <a:ahLst/>
            <a:cxnLst/>
            <a:rect l="l" t="t" r="r" b="b"/>
            <a:pathLst>
              <a:path w="2194809" h="4697061">
                <a:moveTo>
                  <a:pt x="0" y="0"/>
                </a:moveTo>
                <a:lnTo>
                  <a:pt x="2194808" y="0"/>
                </a:lnTo>
                <a:lnTo>
                  <a:pt x="2194808" y="4697062"/>
                </a:lnTo>
                <a:lnTo>
                  <a:pt x="0" y="4697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470566">
            <a:off x="-529418" y="-476032"/>
            <a:ext cx="3116237" cy="5528807"/>
          </a:xfrm>
          <a:custGeom>
            <a:avLst/>
            <a:gdLst/>
            <a:ahLst/>
            <a:cxnLst/>
            <a:rect l="l" t="t" r="r" b="b"/>
            <a:pathLst>
              <a:path w="3116237" h="5528807">
                <a:moveTo>
                  <a:pt x="0" y="0"/>
                </a:moveTo>
                <a:lnTo>
                  <a:pt x="3116236" y="0"/>
                </a:lnTo>
                <a:lnTo>
                  <a:pt x="3116236" y="5528807"/>
                </a:lnTo>
                <a:lnTo>
                  <a:pt x="0" y="55288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3771138">
            <a:off x="15698790" y="-1817663"/>
            <a:ext cx="4383300" cy="5195722"/>
          </a:xfrm>
          <a:custGeom>
            <a:avLst/>
            <a:gdLst/>
            <a:ahLst/>
            <a:cxnLst/>
            <a:rect l="l" t="t" r="r" b="b"/>
            <a:pathLst>
              <a:path w="4383300" h="5195722">
                <a:moveTo>
                  <a:pt x="0" y="0"/>
                </a:moveTo>
                <a:lnTo>
                  <a:pt x="4383301" y="0"/>
                </a:lnTo>
                <a:lnTo>
                  <a:pt x="4383301" y="5195722"/>
                </a:lnTo>
                <a:lnTo>
                  <a:pt x="0" y="5195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05774" y="2335997"/>
            <a:ext cx="17404153" cy="984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30"/>
              </a:lnSpc>
            </a:pPr>
            <a:r>
              <a:rPr lang="en-US" sz="6813">
                <a:solidFill>
                  <a:srgbClr val="474A53"/>
                </a:solidFill>
                <a:latin typeface="Knewave"/>
              </a:rPr>
              <a:t>SEO and keyword research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92870" y="6248400"/>
            <a:ext cx="6584083" cy="815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spc="-100">
                <a:solidFill>
                  <a:srgbClr val="F2E9DA"/>
                </a:solidFill>
                <a:latin typeface="Kollektif Bold"/>
              </a:rPr>
              <a:t>Term life insurance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524589" y="4327525"/>
            <a:ext cx="6584083" cy="1511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spc="-100">
                <a:solidFill>
                  <a:srgbClr val="F2E9DA"/>
                </a:solidFill>
                <a:latin typeface="Kollektif Bold"/>
              </a:rPr>
              <a:t>Best life insurance companies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232548" y="7473950"/>
            <a:ext cx="6584083" cy="1511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spc="-100">
                <a:solidFill>
                  <a:srgbClr val="F2E9DA"/>
                </a:solidFill>
                <a:latin typeface="Kollektif Bold"/>
              </a:rPr>
              <a:t>Best term life insurance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123768" y="4327525"/>
            <a:ext cx="6584083" cy="815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spc="-100">
                <a:solidFill>
                  <a:srgbClr val="F2E9DA"/>
                </a:solidFill>
                <a:latin typeface="Kollektif Bold"/>
              </a:rPr>
              <a:t>life insurance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9538" y="6101151"/>
            <a:ext cx="6584083" cy="1511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spc="-100">
                <a:solidFill>
                  <a:srgbClr val="F2E9DA"/>
                </a:solidFill>
                <a:latin typeface="Kollektif Bold"/>
              </a:rPr>
              <a:t>Protective life insurance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BD7E2E0-39AC-0211-DD02-670B41469E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938" y="4237045"/>
            <a:ext cx="13228922" cy="47258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LIC ppt</dc:title>
  <cp:lastModifiedBy>A Li</cp:lastModifiedBy>
  <cp:revision>2</cp:revision>
  <dcterms:created xsi:type="dcterms:W3CDTF">2006-08-16T00:00:00Z</dcterms:created>
  <dcterms:modified xsi:type="dcterms:W3CDTF">2023-10-16T06:45:40Z</dcterms:modified>
  <dc:identifier>DAFxDxz9Dd0</dc:identifier>
</cp:coreProperties>
</file>

<file path=docProps/thumbnail.jpeg>
</file>